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442" r:id="rId2"/>
    <p:sldId id="443" r:id="rId3"/>
  </p:sldIdLst>
  <p:sldSz cx="9144000" cy="6858000" type="screen4x3"/>
  <p:notesSz cx="7102475" cy="9388475"/>
  <p:custDataLst>
    <p:tags r:id="rId6"/>
  </p:custDataLst>
  <p:defaultTextStyle>
    <a:defPPr>
      <a:defRPr lang="es-E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344">
          <p15:clr>
            <a:srgbClr val="A4A3A4"/>
          </p15:clr>
        </p15:guide>
        <p15:guide id="2" pos="27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CCCFF"/>
    <a:srgbClr val="FFFFCC"/>
    <a:srgbClr val="990000"/>
    <a:srgbClr val="99FF33"/>
    <a:srgbClr val="FF9999"/>
    <a:srgbClr val="00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3"/>
    <p:restoredTop sz="99652" autoAdjust="0"/>
  </p:normalViewPr>
  <p:slideViewPr>
    <p:cSldViewPr>
      <p:cViewPr varScale="1">
        <p:scale>
          <a:sx n="50" d="100"/>
          <a:sy n="50" d="100"/>
        </p:scale>
        <p:origin x="2296" y="176"/>
      </p:cViewPr>
      <p:guideLst>
        <p:guide orient="horz" pos="1344"/>
        <p:guide pos="27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tags" Target="tags/tag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91139" name="Rectangle 3"/>
          <p:cNvSpPr>
            <a:spLocks noGrp="1" noChangeArrowheads="1"/>
          </p:cNvSpPr>
          <p:nvPr>
            <p:ph type="dt" sz="quarter" idx="1"/>
          </p:nvPr>
        </p:nvSpPr>
        <p:spPr bwMode="auto">
          <a:xfrm>
            <a:off x="402590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latin typeface="Times New Roman" pitchFamily="18" charset="0"/>
                <a:ea typeface="+mn-ea"/>
                <a:cs typeface="+mn-cs"/>
              </a:defRPr>
            </a:lvl1pPr>
          </a:lstStyle>
          <a:p>
            <a:pPr>
              <a:defRPr/>
            </a:pPr>
            <a:endParaRPr lang="es-ES"/>
          </a:p>
        </p:txBody>
      </p:sp>
      <p:sp>
        <p:nvSpPr>
          <p:cNvPr id="91140" name="Rectangle 4"/>
          <p:cNvSpPr>
            <a:spLocks noGrp="1" noChangeArrowheads="1"/>
          </p:cNvSpPr>
          <p:nvPr>
            <p:ph type="ftr" sz="quarter" idx="2"/>
          </p:nvPr>
        </p:nvSpPr>
        <p:spPr bwMode="auto">
          <a:xfrm>
            <a:off x="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91141" name="Rectangle 5"/>
          <p:cNvSpPr>
            <a:spLocks noGrp="1" noChangeArrowheads="1"/>
          </p:cNvSpPr>
          <p:nvPr>
            <p:ph type="sldNum" sz="quarter" idx="3"/>
          </p:nvPr>
        </p:nvSpPr>
        <p:spPr bwMode="auto">
          <a:xfrm>
            <a:off x="402590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cs typeface="+mn-cs"/>
              </a:defRPr>
            </a:lvl1pPr>
          </a:lstStyle>
          <a:p>
            <a:pPr>
              <a:defRPr/>
            </a:pPr>
            <a:fld id="{EA448346-3E81-5F4A-9D0F-D4315172C0DE}" type="slidenum">
              <a:rPr lang="es-ES"/>
              <a:pPr>
                <a:defRPr/>
              </a:pPr>
              <a:t>‹Nr.›</a:t>
            </a:fld>
            <a:endParaRPr lang="es-ES"/>
          </a:p>
        </p:txBody>
      </p:sp>
    </p:spTree>
    <p:extLst>
      <p:ext uri="{BB962C8B-B14F-4D97-AF65-F5344CB8AC3E}">
        <p14:creationId xmlns:p14="http://schemas.microsoft.com/office/powerpoint/2010/main" val="1235454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11267" name="Rectangle 3"/>
          <p:cNvSpPr>
            <a:spLocks noGrp="1" noChangeArrowheads="1"/>
          </p:cNvSpPr>
          <p:nvPr>
            <p:ph type="dt" idx="1"/>
          </p:nvPr>
        </p:nvSpPr>
        <p:spPr bwMode="auto">
          <a:xfrm>
            <a:off x="4025900" y="0"/>
            <a:ext cx="3076575" cy="4683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latin typeface="Times New Roman" pitchFamily="18" charset="0"/>
                <a:ea typeface="+mn-ea"/>
                <a:cs typeface="+mn-cs"/>
              </a:defRPr>
            </a:lvl1pPr>
          </a:lstStyle>
          <a:p>
            <a:pPr>
              <a:defRPr/>
            </a:pPr>
            <a:endParaRPr lang="es-ES"/>
          </a:p>
        </p:txBody>
      </p:sp>
      <p:sp>
        <p:nvSpPr>
          <p:cNvPr id="14340" name="Rectangle 4"/>
          <p:cNvSpPr>
            <a:spLocks noGrp="1" noRot="1" noChangeAspect="1" noChangeArrowheads="1" noTextEdit="1"/>
          </p:cNvSpPr>
          <p:nvPr>
            <p:ph type="sldImg" idx="2"/>
          </p:nvPr>
        </p:nvSpPr>
        <p:spPr bwMode="auto">
          <a:xfrm>
            <a:off x="1204913" y="704850"/>
            <a:ext cx="4694237"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9" name="Rectangle 5"/>
          <p:cNvSpPr>
            <a:spLocks noGrp="1" noChangeArrowheads="1"/>
          </p:cNvSpPr>
          <p:nvPr>
            <p:ph type="body" sz="quarter" idx="3"/>
          </p:nvPr>
        </p:nvSpPr>
        <p:spPr bwMode="auto">
          <a:xfrm>
            <a:off x="947738" y="4459288"/>
            <a:ext cx="5207000" cy="4224337"/>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11270" name="Rectangle 6"/>
          <p:cNvSpPr>
            <a:spLocks noGrp="1" noChangeArrowheads="1"/>
          </p:cNvSpPr>
          <p:nvPr>
            <p:ph type="ftr" sz="quarter" idx="4"/>
          </p:nvPr>
        </p:nvSpPr>
        <p:spPr bwMode="auto">
          <a:xfrm>
            <a:off x="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a:latin typeface="Times New Roman" pitchFamily="18" charset="0"/>
                <a:ea typeface="+mn-ea"/>
                <a:cs typeface="+mn-cs"/>
              </a:defRPr>
            </a:lvl1pPr>
          </a:lstStyle>
          <a:p>
            <a:pPr>
              <a:defRPr/>
            </a:pPr>
            <a:endParaRPr lang="es-ES"/>
          </a:p>
        </p:txBody>
      </p:sp>
      <p:sp>
        <p:nvSpPr>
          <p:cNvPr id="11271" name="Rectangle 7"/>
          <p:cNvSpPr>
            <a:spLocks noGrp="1" noChangeArrowheads="1"/>
          </p:cNvSpPr>
          <p:nvPr>
            <p:ph type="sldNum" sz="quarter" idx="5"/>
          </p:nvPr>
        </p:nvSpPr>
        <p:spPr bwMode="auto">
          <a:xfrm>
            <a:off x="4025900" y="8920163"/>
            <a:ext cx="3076575" cy="4683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cs typeface="+mn-cs"/>
              </a:defRPr>
            </a:lvl1pPr>
          </a:lstStyle>
          <a:p>
            <a:pPr>
              <a:defRPr/>
            </a:pPr>
            <a:fld id="{891CD85A-3159-DA46-93D6-8061BFAE726C}" type="slidenum">
              <a:rPr lang="es-ES"/>
              <a:pPr>
                <a:defRPr/>
              </a:pPr>
              <a:t>‹Nr.›</a:t>
            </a:fld>
            <a:endParaRPr lang="es-ES"/>
          </a:p>
        </p:txBody>
      </p:sp>
    </p:spTree>
    <p:extLst>
      <p:ext uri="{BB962C8B-B14F-4D97-AF65-F5344CB8AC3E}">
        <p14:creationId xmlns:p14="http://schemas.microsoft.com/office/powerpoint/2010/main" val="2951230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8B969B3-EA21-7948-B78E-6AFD03AB31D8}" type="slidenum">
              <a:rPr lang="es-ES"/>
              <a:pPr>
                <a:defRPr/>
              </a:pPr>
              <a:t>‹Nr.›</a:t>
            </a:fld>
            <a:endParaRPr lang="es-ES"/>
          </a:p>
        </p:txBody>
      </p:sp>
    </p:spTree>
    <p:extLst>
      <p:ext uri="{BB962C8B-B14F-4D97-AF65-F5344CB8AC3E}">
        <p14:creationId xmlns:p14="http://schemas.microsoft.com/office/powerpoint/2010/main" val="317543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EC99AA7-E10B-6A43-8D2B-C338CF88E3A6}" type="slidenum">
              <a:rPr lang="es-ES"/>
              <a:pPr>
                <a:defRPr/>
              </a:pPr>
              <a:t>‹Nr.›</a:t>
            </a:fld>
            <a:endParaRPr lang="es-ES"/>
          </a:p>
        </p:txBody>
      </p:sp>
    </p:spTree>
    <p:extLst>
      <p:ext uri="{BB962C8B-B14F-4D97-AF65-F5344CB8AC3E}">
        <p14:creationId xmlns:p14="http://schemas.microsoft.com/office/powerpoint/2010/main" val="284121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6AE043C-81CB-CA43-ACA3-E3520E27543F}" type="slidenum">
              <a:rPr lang="es-ES"/>
              <a:pPr>
                <a:defRPr/>
              </a:pPr>
              <a:t>‹Nr.›</a:t>
            </a:fld>
            <a:endParaRPr lang="es-ES"/>
          </a:p>
        </p:txBody>
      </p:sp>
    </p:spTree>
    <p:extLst>
      <p:ext uri="{BB962C8B-B14F-4D97-AF65-F5344CB8AC3E}">
        <p14:creationId xmlns:p14="http://schemas.microsoft.com/office/powerpoint/2010/main" val="177268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MX"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DA370BE-DD65-DD40-B9B2-46C6195E3F2D}" type="slidenum">
              <a:rPr lang="es-ES"/>
              <a:pPr>
                <a:defRPr/>
              </a:pPr>
              <a:t>‹Nr.›</a:t>
            </a:fld>
            <a:endParaRPr lang="es-ES"/>
          </a:p>
        </p:txBody>
      </p:sp>
    </p:spTree>
    <p:extLst>
      <p:ext uri="{BB962C8B-B14F-4D97-AF65-F5344CB8AC3E}">
        <p14:creationId xmlns:p14="http://schemas.microsoft.com/office/powerpoint/2010/main" val="234387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64813C0-6346-FF4B-9E91-8C72301F14CC}" type="slidenum">
              <a:rPr lang="es-ES"/>
              <a:pPr>
                <a:defRPr/>
              </a:pPr>
              <a:t>‹Nr.›</a:t>
            </a:fld>
            <a:endParaRPr lang="es-ES"/>
          </a:p>
        </p:txBody>
      </p:sp>
    </p:spTree>
    <p:extLst>
      <p:ext uri="{BB962C8B-B14F-4D97-AF65-F5344CB8AC3E}">
        <p14:creationId xmlns:p14="http://schemas.microsoft.com/office/powerpoint/2010/main" val="415038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5937A30-E70A-BC4F-9A33-0EEAA1401A9E}" type="slidenum">
              <a:rPr lang="es-ES"/>
              <a:pPr>
                <a:defRPr/>
              </a:pPr>
              <a:t>‹Nr.›</a:t>
            </a:fld>
            <a:endParaRPr lang="es-ES"/>
          </a:p>
        </p:txBody>
      </p:sp>
    </p:spTree>
    <p:extLst>
      <p:ext uri="{BB962C8B-B14F-4D97-AF65-F5344CB8AC3E}">
        <p14:creationId xmlns:p14="http://schemas.microsoft.com/office/powerpoint/2010/main" val="265871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3AF5CC15-DC19-FF4E-920F-81A8341E9BB2}" type="slidenum">
              <a:rPr lang="es-ES"/>
              <a:pPr>
                <a:defRPr/>
              </a:pPr>
              <a:t>‹Nr.›</a:t>
            </a:fld>
            <a:endParaRPr lang="es-ES"/>
          </a:p>
        </p:txBody>
      </p:sp>
    </p:spTree>
    <p:extLst>
      <p:ext uri="{BB962C8B-B14F-4D97-AF65-F5344CB8AC3E}">
        <p14:creationId xmlns:p14="http://schemas.microsoft.com/office/powerpoint/2010/main" val="126410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C4DA0E1-A240-4644-9940-7F3FE8FCBC4D}" type="slidenum">
              <a:rPr lang="es-ES"/>
              <a:pPr>
                <a:defRPr/>
              </a:pPr>
              <a:t>‹Nr.›</a:t>
            </a:fld>
            <a:endParaRPr lang="es-ES"/>
          </a:p>
        </p:txBody>
      </p:sp>
    </p:spTree>
    <p:extLst>
      <p:ext uri="{BB962C8B-B14F-4D97-AF65-F5344CB8AC3E}">
        <p14:creationId xmlns:p14="http://schemas.microsoft.com/office/powerpoint/2010/main" val="85262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E87D3453-50FB-6C4F-A9C0-EE7188442B9B}" type="slidenum">
              <a:rPr lang="es-ES"/>
              <a:pPr>
                <a:defRPr/>
              </a:pPr>
              <a:t>‹Nr.›</a:t>
            </a:fld>
            <a:endParaRPr lang="es-ES"/>
          </a:p>
        </p:txBody>
      </p:sp>
      <p:pic>
        <p:nvPicPr>
          <p:cNvPr id="6" name="Imagen 5"/>
          <p:cNvPicPr>
            <a:picLocks noChangeAspect="1"/>
          </p:cNvPicPr>
          <p:nvPr userDrawn="1"/>
        </p:nvPicPr>
        <p:blipFill>
          <a:blip r:embed="rId2"/>
          <a:stretch>
            <a:fillRect/>
          </a:stretch>
        </p:blipFill>
        <p:spPr>
          <a:xfrm>
            <a:off x="7596336" y="332656"/>
            <a:ext cx="1255135" cy="1042488"/>
          </a:xfrm>
          <a:prstGeom prst="rect">
            <a:avLst/>
          </a:prstGeom>
        </p:spPr>
      </p:pic>
    </p:spTree>
    <p:extLst>
      <p:ext uri="{BB962C8B-B14F-4D97-AF65-F5344CB8AC3E}">
        <p14:creationId xmlns:p14="http://schemas.microsoft.com/office/powerpoint/2010/main" val="394568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FBD52B0-2067-364E-83F3-46B2CDC84FE4}" type="slidenum">
              <a:rPr lang="es-ES"/>
              <a:pPr>
                <a:defRPr/>
              </a:pPr>
              <a:t>‹Nr.›</a:t>
            </a:fld>
            <a:endParaRPr lang="es-ES"/>
          </a:p>
        </p:txBody>
      </p:sp>
    </p:spTree>
    <p:extLst>
      <p:ext uri="{BB962C8B-B14F-4D97-AF65-F5344CB8AC3E}">
        <p14:creationId xmlns:p14="http://schemas.microsoft.com/office/powerpoint/2010/main" val="135105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DED6DD7-FE5B-0949-8794-493421F30CE2}" type="slidenum">
              <a:rPr lang="es-ES"/>
              <a:pPr>
                <a:defRPr/>
              </a:pPr>
              <a:t>‹Nr.›</a:t>
            </a:fld>
            <a:endParaRPr lang="es-ES"/>
          </a:p>
        </p:txBody>
      </p:sp>
    </p:spTree>
    <p:extLst>
      <p:ext uri="{BB962C8B-B14F-4D97-AF65-F5344CB8AC3E}">
        <p14:creationId xmlns:p14="http://schemas.microsoft.com/office/powerpoint/2010/main" val="23861201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cs typeface="+mn-cs"/>
              </a:defRPr>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cs typeface="+mn-cs"/>
              </a:defRPr>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2F6870D-693F-614A-B3E0-CE2A6CCCE7B2}" type="slidenum">
              <a:rPr lang="es-ES"/>
              <a:pPr>
                <a:defRPr/>
              </a:pPr>
              <a:t>‹Nr.›</a:t>
            </a:fld>
            <a:endParaRPr lang="es-ES"/>
          </a:p>
        </p:txBody>
      </p:sp>
      <p:pic>
        <p:nvPicPr>
          <p:cNvPr id="1031" name="Picture 7" descr="cenefa"/>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0" y="0"/>
            <a:ext cx="8572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10"/>
          <p:cNvSpPr>
            <a:spLocks noChangeShapeType="1"/>
          </p:cNvSpPr>
          <p:nvPr userDrawn="1"/>
        </p:nvSpPr>
        <p:spPr bwMode="auto">
          <a:xfrm>
            <a:off x="889000" y="825500"/>
            <a:ext cx="7086600" cy="0"/>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Text Box 3"/>
          <p:cNvSpPr txBox="1">
            <a:spLocks noChangeArrowheads="1"/>
          </p:cNvSpPr>
          <p:nvPr/>
        </p:nvSpPr>
        <p:spPr bwMode="auto">
          <a:xfrm>
            <a:off x="1143000" y="764704"/>
            <a:ext cx="7029400" cy="5816977"/>
          </a:xfrm>
          <a:prstGeom prst="rect">
            <a:avLst/>
          </a:prstGeom>
          <a:noFill/>
          <a:ln w="9525">
            <a:noFill/>
            <a:miter lim="800000"/>
            <a:headEnd/>
            <a:tailEnd/>
          </a:ln>
          <a:effectLst/>
        </p:spPr>
        <p:txBody>
          <a:bodyPr wrap="square">
            <a:prstTxWarp prst="textNoShape">
              <a:avLst/>
            </a:prstTxWarp>
            <a:spAutoFit/>
          </a:bodyPr>
          <a:lstStyle/>
          <a:p>
            <a:pPr marL="2098675" lvl="2" algn="r" eaLnBrk="0" hangingPunct="0">
              <a:spcBef>
                <a:spcPct val="50000"/>
              </a:spcBef>
              <a:buFont typeface="Symbol" pitchFamily="-104" charset="2"/>
              <a:buNone/>
            </a:pPr>
            <a:endParaRPr lang="es-MX" sz="600" i="1" dirty="0">
              <a:solidFill>
                <a:srgbClr val="000000"/>
              </a:solidFill>
              <a:latin typeface="AmpleSoft" panose="02000000000000000000" pitchFamily="2" charset="0"/>
              <a:ea typeface="Times New Roman" pitchFamily="-104" charset="0"/>
              <a:cs typeface="Times New Roman" pitchFamily="-104" charset="0"/>
            </a:endParaRPr>
          </a:p>
          <a:p>
            <a:pPr marL="2098675" lvl="2" algn="r" eaLnBrk="0" hangingPunct="0">
              <a:spcBef>
                <a:spcPct val="50000"/>
              </a:spcBef>
              <a:buFont typeface="Symbol" pitchFamily="-104" charset="2"/>
              <a:buNone/>
            </a:pPr>
            <a:endParaRPr lang="es-ES" sz="1400" i="1" dirty="0">
              <a:solidFill>
                <a:srgbClr val="000000"/>
              </a:solidFill>
              <a:latin typeface="AmpleSoft" panose="02000000000000000000" pitchFamily="2" charset="0"/>
              <a:ea typeface="Times New Roman" pitchFamily="-104" charset="0"/>
              <a:cs typeface="Times New Roman" pitchFamily="-104" charset="0"/>
            </a:endParaRPr>
          </a:p>
          <a:p>
            <a:pPr marL="2098675" lvl="2" algn="r" eaLnBrk="0" hangingPunct="0">
              <a:spcBef>
                <a:spcPct val="50000"/>
              </a:spcBef>
              <a:buFont typeface="Symbol" pitchFamily="-104" charset="2"/>
              <a:buNone/>
            </a:pPr>
            <a:endParaRPr lang="es-ES" sz="1400" i="1" dirty="0">
              <a:solidFill>
                <a:srgbClr val="000000"/>
              </a:solidFill>
              <a:latin typeface="AmpleSoft" panose="02000000000000000000" pitchFamily="2" charset="0"/>
              <a:ea typeface="Times New Roman" pitchFamily="-104" charset="0"/>
              <a:cs typeface="Times New Roman" pitchFamily="-104" charset="0"/>
            </a:endParaRPr>
          </a:p>
          <a:p>
            <a:pPr lvl="2" algn="r"/>
            <a:r>
              <a:rPr lang="es-ES_tradnl" altLang="es-MX" sz="1400" i="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rPr>
              <a:t> </a:t>
            </a:r>
            <a:r>
              <a:rPr lang="es-ES" altLang="es-MX" sz="1400" b="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rPr>
              <a:t>“Responde con inteligencia,</a:t>
            </a:r>
          </a:p>
          <a:p>
            <a:pPr lvl="2" algn="r"/>
            <a:r>
              <a:rPr lang="es-ES" altLang="es-MX" sz="1400" b="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rPr>
              <a:t> incluso al tratamiento no inteligente”</a:t>
            </a:r>
            <a:r>
              <a:rPr lang="es-ES" altLang="es-MX" sz="2000" b="1" i="1" dirty="0">
                <a:latin typeface="AmpleSoft" panose="02000000000000000000" pitchFamily="2" charset="0"/>
              </a:rPr>
              <a:t> </a:t>
            </a:r>
          </a:p>
          <a:p>
            <a:pPr lvl="2" algn="r"/>
            <a:endParaRPr lang="es-ES_tradnl" altLang="es-MX" sz="1400" i="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endParaRPr>
          </a:p>
          <a:p>
            <a:pPr lvl="2" algn="r"/>
            <a:r>
              <a:rPr lang="es-MX" altLang="es-MX" sz="1400" i="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rPr>
              <a:t>Lao Tse</a:t>
            </a:r>
            <a:endParaRPr lang="es-ES_tradnl" altLang="es-MX" sz="1400" i="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endParaRPr>
          </a:p>
          <a:p>
            <a:pPr lvl="2" algn="r" eaLnBrk="0" hangingPunct="0">
              <a:spcBef>
                <a:spcPct val="50000"/>
              </a:spcBef>
              <a:buFont typeface="Symbol" pitchFamily="2" charset="2"/>
              <a:buNone/>
            </a:pPr>
            <a:r>
              <a:rPr lang="es-MX" altLang="es-MX" sz="1400" dirty="0">
                <a:solidFill>
                  <a:srgbClr val="000000"/>
                </a:solidFill>
                <a:latin typeface="AmpleSoft" panose="02000000000000000000" pitchFamily="2" charset="0"/>
              </a:rPr>
              <a:t>Tao te king</a:t>
            </a:r>
            <a:endParaRPr lang="es-MX" altLang="es-MX" sz="1400" b="1" i="1" dirty="0">
              <a:solidFill>
                <a:srgbClr val="000000"/>
              </a:solidFill>
              <a:latin typeface="AmpleSoft" panose="02000000000000000000" pitchFamily="2" charset="0"/>
            </a:endParaRPr>
          </a:p>
          <a:p>
            <a:pPr lvl="2" algn="just" eaLnBrk="0" hangingPunct="0">
              <a:spcBef>
                <a:spcPct val="50000"/>
              </a:spcBef>
              <a:buFont typeface="Symbol" pitchFamily="2" charset="2"/>
              <a:buNone/>
            </a:pPr>
            <a:r>
              <a:rPr lang="es-MX" altLang="es-MX" sz="1000" i="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rPr>
              <a:t> </a:t>
            </a:r>
          </a:p>
          <a:p>
            <a:pPr lvl="2" algn="just" eaLnBrk="0" hangingPunct="0">
              <a:spcBef>
                <a:spcPct val="50000"/>
              </a:spcBef>
              <a:buFont typeface="Symbol" pitchFamily="2" charset="2"/>
              <a:buNone/>
            </a:pPr>
            <a:endParaRPr lang="es-MX" altLang="es-MX" sz="1000" i="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endParaRPr>
          </a:p>
          <a:p>
            <a:pPr lvl="2" algn="just" eaLnBrk="0" hangingPunct="0">
              <a:spcBef>
                <a:spcPct val="50000"/>
              </a:spcBef>
              <a:buFont typeface="Symbol" pitchFamily="2" charset="2"/>
              <a:buNone/>
            </a:pPr>
            <a:endParaRPr lang="es-MX" altLang="es-MX" sz="1000" i="1" dirty="0">
              <a:solidFill>
                <a:srgbClr val="000000"/>
              </a:solidFill>
              <a:latin typeface="AmpleSoft" panose="02000000000000000000" pitchFamily="2" charset="0"/>
              <a:ea typeface="Arial Unicode MS" panose="020B0604020202020204" pitchFamily="34" charset="-128"/>
              <a:cs typeface="Arial Unicode MS" panose="020B0604020202020204" pitchFamily="34" charset="-128"/>
            </a:endParaRPr>
          </a:p>
          <a:p>
            <a:pPr algn="just"/>
            <a:r>
              <a:rPr lang="es-MX" altLang="es-MX" sz="1400" dirty="0">
                <a:latin typeface="AmpleSoft" panose="02000000000000000000" pitchFamily="2" charset="0"/>
                <a:cs typeface="Arial" panose="020B0604020202020204" pitchFamily="34" charset="0"/>
              </a:rPr>
              <a:t>Los conflictos no son necesariamente malos o destructivos. En muchos casos, las diferencias interpersonales representan una oportunidad para el crecimiento de las personas. </a:t>
            </a:r>
          </a:p>
          <a:p>
            <a:pPr algn="just"/>
            <a:endParaRPr lang="es-MX" altLang="es-MX" sz="1400" dirty="0">
              <a:latin typeface="AmpleSoft" panose="02000000000000000000" pitchFamily="2" charset="0"/>
              <a:cs typeface="Arial" panose="020B0604020202020204" pitchFamily="34" charset="0"/>
            </a:endParaRPr>
          </a:p>
          <a:p>
            <a:pPr algn="just"/>
            <a:r>
              <a:rPr lang="es-MX" altLang="es-MX" sz="1400" dirty="0">
                <a:latin typeface="AmpleSoft" panose="02000000000000000000" pitchFamily="2" charset="0"/>
                <a:cs typeface="Arial" panose="020B0604020202020204" pitchFamily="34" charset="0"/>
              </a:rPr>
              <a:t>Cada día, familias, parejas, compañeros de trabajo, instituciones y naciones enfrentan el reto de cómo llegar a un acuerdo en sus conflictos sin ir a la guerra. Continuamente tienes que enfrentar tus conflictos, todos negociamos algo cada día, desde las cosas más triviales hasta las fundamentales y aún cuando frecuentemente hacemos esto, no siempre es fácil hacerlo de la mejor manera. Este taller tiene la intención de mejorar la capacidad de resolución de conflictos interpersonales en forma constructiva. Incrementar la efectividad al comunicarse y relacionarse con otros. Aprender herramientas de pensamiento para la solución creativa de problemas y tener un enfoque que les permita lograr sus objetivos y al mismo tiempo mantener una buena relación con los demás.</a:t>
            </a:r>
          </a:p>
          <a:p>
            <a:endParaRPr lang="es-MX" altLang="es-MX" sz="1400" b="1" dirty="0">
              <a:solidFill>
                <a:srgbClr val="000000"/>
              </a:solidFill>
              <a:latin typeface="AmpleSoft" panose="02000000000000000000" pitchFamily="2" charset="0"/>
              <a:ea typeface="Times" pitchFamily="2" charset="0"/>
              <a:cs typeface="Arial" panose="020B0604020202020204" pitchFamily="34" charset="0"/>
            </a:endParaRPr>
          </a:p>
        </p:txBody>
      </p:sp>
      <p:sp>
        <p:nvSpPr>
          <p:cNvPr id="5" name="Text Box 3">
            <a:extLst>
              <a:ext uri="{FF2B5EF4-FFF2-40B4-BE49-F238E27FC236}">
                <a16:creationId xmlns="" xmlns:a16="http://schemas.microsoft.com/office/drawing/2014/main" id="{7CE1E0A1-2E9B-574F-B839-5708283127D3}"/>
              </a:ext>
            </a:extLst>
          </p:cNvPr>
          <p:cNvSpPr txBox="1">
            <a:spLocks noChangeArrowheads="1"/>
          </p:cNvSpPr>
          <p:nvPr/>
        </p:nvSpPr>
        <p:spPr bwMode="auto">
          <a:xfrm>
            <a:off x="972245" y="200025"/>
            <a:ext cx="7488187" cy="584775"/>
          </a:xfrm>
          <a:prstGeom prst="rect">
            <a:avLst/>
          </a:prstGeom>
          <a:noFill/>
          <a:ln w="9525" algn="ctr">
            <a:noFill/>
            <a:miter lim="800000"/>
            <a:headEnd/>
            <a:tailEnd/>
          </a:ln>
          <a:effectLst/>
        </p:spPr>
        <p:txBody>
          <a:bodyPr wrap="square">
            <a:spAutoFit/>
          </a:bodyPr>
          <a:lstStyle/>
          <a:p>
            <a:pPr eaLnBrk="0" hangingPunct="0">
              <a:spcBef>
                <a:spcPct val="50000"/>
              </a:spcBef>
            </a:pPr>
            <a:r>
              <a:rPr lang="es-MX" altLang="es-MX" sz="3200" dirty="0">
                <a:latin typeface="AmpleSoft" panose="02000000000000000000" pitchFamily="2" charset="0"/>
              </a:rPr>
              <a:t>Negociaci</a:t>
            </a:r>
            <a:r>
              <a:rPr lang="es-ES" altLang="es-MX" sz="3200" dirty="0" err="1">
                <a:latin typeface="AmpleSoft" panose="02000000000000000000" pitchFamily="2" charset="0"/>
              </a:rPr>
              <a:t>ón</a:t>
            </a:r>
            <a:r>
              <a:rPr lang="es-ES" altLang="es-MX" sz="3200" dirty="0">
                <a:latin typeface="AmpleSoft" panose="02000000000000000000" pitchFamily="2" charset="0"/>
              </a:rPr>
              <a:t> y Solución de Conflictos</a:t>
            </a:r>
            <a:endParaRPr lang="es-MX" sz="3200" dirty="0">
              <a:latin typeface="AmpleSoft" panose="02000000000000000000" pitchFamily="2" charset="0"/>
              <a:cs typeface="AmpleSoft Regular"/>
            </a:endParaRPr>
          </a:p>
        </p:txBody>
      </p:sp>
      <p:pic>
        <p:nvPicPr>
          <p:cNvPr id="7" name="Picture 11">
            <a:extLst>
              <a:ext uri="{FF2B5EF4-FFF2-40B4-BE49-F238E27FC236}">
                <a16:creationId xmlns="" xmlns:a16="http://schemas.microsoft.com/office/drawing/2014/main" id="{05A302D6-50F1-9F49-A4E1-003D9DEAC2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6149"/>
          <a:stretch>
            <a:fillRect/>
          </a:stretch>
        </p:blipFill>
        <p:spPr bwMode="auto">
          <a:xfrm>
            <a:off x="1363835" y="1388630"/>
            <a:ext cx="3327001" cy="1728192"/>
          </a:xfrm>
          <a:prstGeom prst="rect">
            <a:avLst/>
          </a:prstGeom>
          <a:noFill/>
          <a:ln>
            <a:noFill/>
          </a:ln>
          <a:effectLst>
            <a:outerShdw blurRad="63500" dist="38099" dir="2700000" algn="ctr" rotWithShape="0">
              <a:srgbClr val="000000">
                <a:alpha val="7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74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99683">
                                            <p:txEl>
                                              <p:pRg st="3" end="3"/>
                                            </p:txEl>
                                          </p:spTgt>
                                        </p:tgtEl>
                                        <p:attrNameLst>
                                          <p:attrName>style.visibility</p:attrName>
                                        </p:attrNameLst>
                                      </p:cBhvr>
                                      <p:to>
                                        <p:strVal val="visible"/>
                                      </p:to>
                                    </p:set>
                                    <p:anim calcmode="lin" valueType="num">
                                      <p:cBhvr>
                                        <p:cTn id="7" dur="500" fill="hold"/>
                                        <p:tgtEl>
                                          <p:spTgt spid="19968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99683">
                                            <p:txEl>
                                              <p:pRg st="3" end="3"/>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199683">
                                            <p:txEl>
                                              <p:pRg st="4" end="4"/>
                                            </p:txEl>
                                          </p:spTgt>
                                        </p:tgtEl>
                                        <p:attrNameLst>
                                          <p:attrName>style.visibility</p:attrName>
                                        </p:attrNameLst>
                                      </p:cBhvr>
                                      <p:to>
                                        <p:strVal val="visible"/>
                                      </p:to>
                                    </p:set>
                                    <p:anim calcmode="lin" valueType="num">
                                      <p:cBhvr>
                                        <p:cTn id="11" dur="500" fill="hold"/>
                                        <p:tgtEl>
                                          <p:spTgt spid="199683">
                                            <p:txEl>
                                              <p:pRg st="4" end="4"/>
                                            </p:txEl>
                                          </p:spTgt>
                                        </p:tgtEl>
                                        <p:attrNameLst>
                                          <p:attrName>ppt_w</p:attrName>
                                        </p:attrNameLst>
                                      </p:cBhvr>
                                      <p:tavLst>
                                        <p:tav tm="0">
                                          <p:val>
                                            <p:fltVal val="0"/>
                                          </p:val>
                                        </p:tav>
                                        <p:tav tm="100000">
                                          <p:val>
                                            <p:strVal val="#ppt_w"/>
                                          </p:val>
                                        </p:tav>
                                      </p:tavLst>
                                    </p:anim>
                                    <p:anim calcmode="lin" valueType="num">
                                      <p:cBhvr>
                                        <p:cTn id="12" dur="500" fill="hold"/>
                                        <p:tgtEl>
                                          <p:spTgt spid="199683">
                                            <p:txEl>
                                              <p:pRg st="4" end="4"/>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199683">
                                            <p:txEl>
                                              <p:pRg st="6" end="6"/>
                                            </p:txEl>
                                          </p:spTgt>
                                        </p:tgtEl>
                                        <p:attrNameLst>
                                          <p:attrName>style.visibility</p:attrName>
                                        </p:attrNameLst>
                                      </p:cBhvr>
                                      <p:to>
                                        <p:strVal val="visible"/>
                                      </p:to>
                                    </p:set>
                                    <p:anim calcmode="lin" valueType="num">
                                      <p:cBhvr>
                                        <p:cTn id="15" dur="500" fill="hold"/>
                                        <p:tgtEl>
                                          <p:spTgt spid="199683">
                                            <p:txEl>
                                              <p:pRg st="6" end="6"/>
                                            </p:txEl>
                                          </p:spTgt>
                                        </p:tgtEl>
                                        <p:attrNameLst>
                                          <p:attrName>ppt_w</p:attrName>
                                        </p:attrNameLst>
                                      </p:cBhvr>
                                      <p:tavLst>
                                        <p:tav tm="0">
                                          <p:val>
                                            <p:fltVal val="0"/>
                                          </p:val>
                                        </p:tav>
                                        <p:tav tm="100000">
                                          <p:val>
                                            <p:strVal val="#ppt_w"/>
                                          </p:val>
                                        </p:tav>
                                      </p:tavLst>
                                    </p:anim>
                                    <p:anim calcmode="lin" valueType="num">
                                      <p:cBhvr>
                                        <p:cTn id="16" dur="500" fill="hold"/>
                                        <p:tgtEl>
                                          <p:spTgt spid="199683">
                                            <p:txEl>
                                              <p:pRg st="6" end="6"/>
                                            </p:tx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199683">
                                            <p:txEl>
                                              <p:pRg st="7" end="7"/>
                                            </p:txEl>
                                          </p:spTgt>
                                        </p:tgtEl>
                                        <p:attrNameLst>
                                          <p:attrName>style.visibility</p:attrName>
                                        </p:attrNameLst>
                                      </p:cBhvr>
                                      <p:to>
                                        <p:strVal val="visible"/>
                                      </p:to>
                                    </p:set>
                                    <p:anim calcmode="lin" valueType="num">
                                      <p:cBhvr>
                                        <p:cTn id="19" dur="500" fill="hold"/>
                                        <p:tgtEl>
                                          <p:spTgt spid="199683">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199683">
                                            <p:txEl>
                                              <p:pRg st="7" end="7"/>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199683">
                                            <p:txEl>
                                              <p:pRg st="8" end="8"/>
                                            </p:txEl>
                                          </p:spTgt>
                                        </p:tgtEl>
                                        <p:attrNameLst>
                                          <p:attrName>style.visibility</p:attrName>
                                        </p:attrNameLst>
                                      </p:cBhvr>
                                      <p:to>
                                        <p:strVal val="visible"/>
                                      </p:to>
                                    </p:set>
                                    <p:anim calcmode="lin" valueType="num">
                                      <p:cBhvr>
                                        <p:cTn id="23" dur="500" fill="hold"/>
                                        <p:tgtEl>
                                          <p:spTgt spid="199683">
                                            <p:txEl>
                                              <p:pRg st="8" end="8"/>
                                            </p:txEl>
                                          </p:spTgt>
                                        </p:tgtEl>
                                        <p:attrNameLst>
                                          <p:attrName>ppt_w</p:attrName>
                                        </p:attrNameLst>
                                      </p:cBhvr>
                                      <p:tavLst>
                                        <p:tav tm="0">
                                          <p:val>
                                            <p:fltVal val="0"/>
                                          </p:val>
                                        </p:tav>
                                        <p:tav tm="100000">
                                          <p:val>
                                            <p:strVal val="#ppt_w"/>
                                          </p:val>
                                        </p:tav>
                                      </p:tavLst>
                                    </p:anim>
                                    <p:anim calcmode="lin" valueType="num">
                                      <p:cBhvr>
                                        <p:cTn id="24" dur="500" fill="hold"/>
                                        <p:tgtEl>
                                          <p:spTgt spid="199683">
                                            <p:txEl>
                                              <p:pRg st="8" end="8"/>
                                            </p:txEl>
                                          </p:spTgt>
                                        </p:tgtEl>
                                        <p:attrNameLst>
                                          <p:attrName>ppt_h</p:attrName>
                                        </p:attrNameLst>
                                      </p:cBhvr>
                                      <p:tavLst>
                                        <p:tav tm="0">
                                          <p:val>
                                            <p:strVal val="#ppt_h"/>
                                          </p:val>
                                        </p:tav>
                                        <p:tav tm="100000">
                                          <p:val>
                                            <p:strVal val="#ppt_h"/>
                                          </p:val>
                                        </p:tav>
                                      </p:tavLst>
                                    </p:anim>
                                  </p:childTnLst>
                                </p:cTn>
                              </p:par>
                            </p:childTnLst>
                          </p:cTn>
                        </p:par>
                        <p:par>
                          <p:cTn id="25" fill="hold">
                            <p:stCondLst>
                              <p:cond delay="500"/>
                            </p:stCondLst>
                            <p:childTnLst>
                              <p:par>
                                <p:cTn id="26" presetID="17" presetClass="entr" presetSubtype="10" fill="hold" grpId="0" nodeType="afterEffect">
                                  <p:stCondLst>
                                    <p:cond delay="0"/>
                                  </p:stCondLst>
                                  <p:childTnLst>
                                    <p:set>
                                      <p:cBhvr>
                                        <p:cTn id="27" dur="1" fill="hold">
                                          <p:stCondLst>
                                            <p:cond delay="0"/>
                                          </p:stCondLst>
                                        </p:cTn>
                                        <p:tgtEl>
                                          <p:spTgt spid="199683">
                                            <p:txEl>
                                              <p:pRg st="11" end="11"/>
                                            </p:txEl>
                                          </p:spTgt>
                                        </p:tgtEl>
                                        <p:attrNameLst>
                                          <p:attrName>style.visibility</p:attrName>
                                        </p:attrNameLst>
                                      </p:cBhvr>
                                      <p:to>
                                        <p:strVal val="visible"/>
                                      </p:to>
                                    </p:set>
                                    <p:anim calcmode="lin" valueType="num">
                                      <p:cBhvr>
                                        <p:cTn id="28" dur="500" fill="hold"/>
                                        <p:tgtEl>
                                          <p:spTgt spid="199683">
                                            <p:txEl>
                                              <p:pRg st="11" end="11"/>
                                            </p:txEl>
                                          </p:spTgt>
                                        </p:tgtEl>
                                        <p:attrNameLst>
                                          <p:attrName>ppt_w</p:attrName>
                                        </p:attrNameLst>
                                      </p:cBhvr>
                                      <p:tavLst>
                                        <p:tav tm="0">
                                          <p:val>
                                            <p:fltVal val="0"/>
                                          </p:val>
                                        </p:tav>
                                        <p:tav tm="100000">
                                          <p:val>
                                            <p:strVal val="#ppt_w"/>
                                          </p:val>
                                        </p:tav>
                                      </p:tavLst>
                                    </p:anim>
                                    <p:anim calcmode="lin" valueType="num">
                                      <p:cBhvr>
                                        <p:cTn id="29" dur="500" fill="hold"/>
                                        <p:tgtEl>
                                          <p:spTgt spid="199683">
                                            <p:txEl>
                                              <p:pRg st="11" end="11"/>
                                            </p:txEl>
                                          </p:spTgt>
                                        </p:tgtEl>
                                        <p:attrNameLst>
                                          <p:attrName>ppt_h</p:attrName>
                                        </p:attrNameLst>
                                      </p:cBhvr>
                                      <p:tavLst>
                                        <p:tav tm="0">
                                          <p:val>
                                            <p:strVal val="#ppt_h"/>
                                          </p:val>
                                        </p:tav>
                                        <p:tav tm="100000">
                                          <p:val>
                                            <p:strVal val="#ppt_h"/>
                                          </p:val>
                                        </p:tav>
                                      </p:tavLst>
                                    </p:anim>
                                  </p:childTnLst>
                                </p:cTn>
                              </p:par>
                            </p:childTnLst>
                          </p:cTn>
                        </p:par>
                        <p:par>
                          <p:cTn id="30" fill="hold">
                            <p:stCondLst>
                              <p:cond delay="1000"/>
                            </p:stCondLst>
                            <p:childTnLst>
                              <p:par>
                                <p:cTn id="31" presetID="17" presetClass="entr" presetSubtype="10" fill="hold" grpId="0" nodeType="afterEffect">
                                  <p:stCondLst>
                                    <p:cond delay="0"/>
                                  </p:stCondLst>
                                  <p:childTnLst>
                                    <p:set>
                                      <p:cBhvr>
                                        <p:cTn id="32" dur="1" fill="hold">
                                          <p:stCondLst>
                                            <p:cond delay="0"/>
                                          </p:stCondLst>
                                        </p:cTn>
                                        <p:tgtEl>
                                          <p:spTgt spid="199683">
                                            <p:txEl>
                                              <p:pRg st="13" end="13"/>
                                            </p:txEl>
                                          </p:spTgt>
                                        </p:tgtEl>
                                        <p:attrNameLst>
                                          <p:attrName>style.visibility</p:attrName>
                                        </p:attrNameLst>
                                      </p:cBhvr>
                                      <p:to>
                                        <p:strVal val="visible"/>
                                      </p:to>
                                    </p:set>
                                    <p:anim calcmode="lin" valueType="num">
                                      <p:cBhvr>
                                        <p:cTn id="33" dur="500" fill="hold"/>
                                        <p:tgtEl>
                                          <p:spTgt spid="199683">
                                            <p:txEl>
                                              <p:pRg st="13" end="13"/>
                                            </p:txEl>
                                          </p:spTgt>
                                        </p:tgtEl>
                                        <p:attrNameLst>
                                          <p:attrName>ppt_w</p:attrName>
                                        </p:attrNameLst>
                                      </p:cBhvr>
                                      <p:tavLst>
                                        <p:tav tm="0">
                                          <p:val>
                                            <p:fltVal val="0"/>
                                          </p:val>
                                        </p:tav>
                                        <p:tav tm="100000">
                                          <p:val>
                                            <p:strVal val="#ppt_w"/>
                                          </p:val>
                                        </p:tav>
                                      </p:tavLst>
                                    </p:anim>
                                    <p:anim calcmode="lin" valueType="num">
                                      <p:cBhvr>
                                        <p:cTn id="34" dur="500" fill="hold"/>
                                        <p:tgtEl>
                                          <p:spTgt spid="199683">
                                            <p:txEl>
                                              <p:pRg st="13" end="13"/>
                                            </p:txEl>
                                          </p:spTgt>
                                        </p:tgtEl>
                                        <p:attrNameLst>
                                          <p:attrName>ppt_h</p:attrName>
                                        </p:attrNameLst>
                                      </p:cBhvr>
                                      <p:tavLst>
                                        <p:tav tm="0">
                                          <p:val>
                                            <p:strVal val="#ppt_h"/>
                                          </p:val>
                                        </p:tav>
                                        <p:tav tm="100000">
                                          <p:val>
                                            <p:strVal val="#ppt_h"/>
                                          </p:val>
                                        </p:tav>
                                      </p:tavLst>
                                    </p:anim>
                                  </p:childTnLst>
                                </p:cTn>
                              </p:par>
                            </p:childTnLst>
                          </p:cTn>
                        </p:par>
                        <p:par>
                          <p:cTn id="35" fill="hold">
                            <p:stCondLst>
                              <p:cond delay="1500"/>
                            </p:stCondLst>
                            <p:childTnLst>
                              <p:par>
                                <p:cTn id="36" presetID="4" presetClass="entr" presetSubtype="32" fill="hold" grpId="0" nodeType="after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box(out)">
                                      <p:cBhvr>
                                        <p:cTn id="3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autoUpdateAnimBg="0" advAuto="0"/>
      <p:bldP spid="5"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Text Box 3"/>
          <p:cNvSpPr txBox="1">
            <a:spLocks noChangeArrowheads="1"/>
          </p:cNvSpPr>
          <p:nvPr/>
        </p:nvSpPr>
        <p:spPr bwMode="auto">
          <a:xfrm>
            <a:off x="1143000" y="943153"/>
            <a:ext cx="7117128" cy="584776"/>
          </a:xfrm>
          <a:prstGeom prst="rect">
            <a:avLst/>
          </a:prstGeom>
          <a:noFill/>
          <a:ln w="9525">
            <a:noFill/>
            <a:miter lim="800000"/>
            <a:headEnd/>
            <a:tailEnd/>
          </a:ln>
          <a:effectLst/>
        </p:spPr>
        <p:txBody>
          <a:bodyPr wrap="square">
            <a:prstTxWarp prst="textNoShape">
              <a:avLst/>
            </a:prstTxWarp>
            <a:spAutoFit/>
          </a:bodyPr>
          <a:lstStyle/>
          <a:p>
            <a:pPr eaLnBrk="0" hangingPunct="0"/>
            <a:r>
              <a:rPr lang="es-ES_tradnl" sz="3200" b="1" dirty="0">
                <a:solidFill>
                  <a:srgbClr val="FFFFFF"/>
                </a:solidFill>
                <a:latin typeface="AmpleSoft Bold"/>
                <a:ea typeface="Tahoma Negreta"/>
                <a:cs typeface="AmpleSoft Bold"/>
                <a:sym typeface="Tahoma Negreta"/>
              </a:rPr>
              <a:t>Contenidos Generales</a:t>
            </a:r>
            <a:endParaRPr lang="es-MX" sz="3200" b="1" dirty="0">
              <a:solidFill>
                <a:srgbClr val="FFFFFF"/>
              </a:solidFill>
              <a:latin typeface="AmpleSoft Bold"/>
              <a:ea typeface="Tahoma Negreta"/>
              <a:cs typeface="AmpleSoft Bold"/>
              <a:sym typeface="Tahoma Negreta"/>
            </a:endParaRPr>
          </a:p>
        </p:txBody>
      </p:sp>
      <p:sp>
        <p:nvSpPr>
          <p:cNvPr id="201743" name="Text Box 15"/>
          <p:cNvSpPr txBox="1">
            <a:spLocks noChangeArrowheads="1"/>
          </p:cNvSpPr>
          <p:nvPr/>
        </p:nvSpPr>
        <p:spPr bwMode="auto">
          <a:xfrm>
            <a:off x="854968" y="836712"/>
            <a:ext cx="5522533" cy="6494085"/>
          </a:xfrm>
          <a:prstGeom prst="rect">
            <a:avLst/>
          </a:prstGeom>
          <a:noFill/>
          <a:ln w="9525">
            <a:noFill/>
            <a:miter lim="800000"/>
            <a:headEnd/>
            <a:tailEnd/>
          </a:ln>
          <a:effectLst/>
        </p:spPr>
        <p:txBody>
          <a:bodyPr wrap="square">
            <a:prstTxWarp prst="textNoShape">
              <a:avLst/>
            </a:prstTxWarp>
            <a:spAutoFit/>
          </a:bodyPr>
          <a:lstStyle/>
          <a:p>
            <a:pPr algn="just" eaLnBrk="0" hangingPunct="0">
              <a:spcBef>
                <a:spcPct val="50000"/>
              </a:spcBef>
            </a:pPr>
            <a:r>
              <a:rPr lang="es-ES" altLang="es-MX" sz="1800" dirty="0">
                <a:latin typeface="AmpleSoft" panose="02000000000000000000" pitchFamily="2" charset="0"/>
                <a:cs typeface="Times New Roman" panose="02020603050405020304" pitchFamily="18" charset="0"/>
              </a:rPr>
              <a:t>Objetivo</a:t>
            </a:r>
            <a:r>
              <a:rPr lang="es-MX" altLang="es-MX" sz="1800" dirty="0">
                <a:latin typeface="AmpleSoft" panose="02000000000000000000" pitchFamily="2" charset="0"/>
                <a:cs typeface="Times New Roman" panose="02020603050405020304" pitchFamily="18" charset="0"/>
              </a:rPr>
              <a:t>s</a:t>
            </a:r>
            <a:r>
              <a:rPr lang="es-ES" altLang="es-MX" sz="1800" dirty="0">
                <a:latin typeface="AmpleSoft" panose="02000000000000000000" pitchFamily="2" charset="0"/>
                <a:cs typeface="Times New Roman" panose="02020603050405020304" pitchFamily="18" charset="0"/>
              </a:rPr>
              <a:t> </a:t>
            </a:r>
            <a:r>
              <a:rPr lang="es-MX" altLang="es-MX" sz="1800" dirty="0">
                <a:latin typeface="AmpleSoft" panose="02000000000000000000" pitchFamily="2" charset="0"/>
                <a:cs typeface="Times New Roman" panose="02020603050405020304" pitchFamily="18" charset="0"/>
              </a:rPr>
              <a:t>Específicos</a:t>
            </a:r>
          </a:p>
          <a:p>
            <a:pPr marL="285750" indent="-285750" algn="just" eaLnBrk="0" hangingPunct="0">
              <a:spcBef>
                <a:spcPct val="50000"/>
              </a:spcBef>
              <a:buClr>
                <a:srgbClr val="FF0000"/>
              </a:buClr>
              <a:buFont typeface="Wingdings" pitchFamily="2" charset="2"/>
              <a:buChar char="q"/>
            </a:pPr>
            <a:r>
              <a:rPr lang="es-MX" altLang="es-MX" sz="1800" dirty="0">
                <a:solidFill>
                  <a:srgbClr val="000000"/>
                </a:solidFill>
                <a:latin typeface="AmpleSoft" panose="02000000000000000000" pitchFamily="2" charset="0"/>
                <a:cs typeface="Times New Roman" panose="02020603050405020304" pitchFamily="18" charset="0"/>
              </a:rPr>
              <a:t>Reconocer y mejorar la forma en que los participantes resuelven sus problemas interpersonales.</a:t>
            </a:r>
          </a:p>
          <a:p>
            <a:pPr marL="285750" indent="-285750" algn="just" eaLnBrk="0" hangingPunct="0">
              <a:spcBef>
                <a:spcPct val="50000"/>
              </a:spcBef>
              <a:buClr>
                <a:srgbClr val="FF0000"/>
              </a:buClr>
              <a:buFont typeface="Wingdings" pitchFamily="2" charset="2"/>
              <a:buChar char="q"/>
            </a:pPr>
            <a:r>
              <a:rPr lang="es-MX" altLang="es-MX" sz="1800" dirty="0">
                <a:solidFill>
                  <a:srgbClr val="000000"/>
                </a:solidFill>
                <a:latin typeface="AmpleSoft" panose="02000000000000000000" pitchFamily="2" charset="0"/>
                <a:cs typeface="Times New Roman" panose="02020603050405020304" pitchFamily="18" charset="0"/>
              </a:rPr>
              <a:t>Desarrollar herramientas de pensamiento para la solución creativa de problemas personales y grupales desde la perspectiva Ganar-Ganar.</a:t>
            </a:r>
          </a:p>
          <a:p>
            <a:pPr marL="285750" indent="-285750" algn="just" eaLnBrk="0" hangingPunct="0">
              <a:spcBef>
                <a:spcPct val="50000"/>
              </a:spcBef>
              <a:buClr>
                <a:srgbClr val="FF0000"/>
              </a:buClr>
              <a:buFont typeface="Wingdings" pitchFamily="2" charset="2"/>
              <a:buChar char="q"/>
            </a:pPr>
            <a:r>
              <a:rPr lang="es-MX" altLang="es-MX" sz="1800" dirty="0">
                <a:solidFill>
                  <a:srgbClr val="000000"/>
                </a:solidFill>
                <a:latin typeface="AmpleSoft" panose="02000000000000000000" pitchFamily="2" charset="0"/>
                <a:cs typeface="Times New Roman" panose="02020603050405020304" pitchFamily="18" charset="0"/>
              </a:rPr>
              <a:t>Identificar y transformar creencias autolimitantes para lograr negociaciones exitosas.</a:t>
            </a:r>
          </a:p>
          <a:p>
            <a:pPr marL="285750" indent="-285750" algn="just" eaLnBrk="0" hangingPunct="0">
              <a:spcBef>
                <a:spcPct val="50000"/>
              </a:spcBef>
              <a:buClr>
                <a:srgbClr val="FF0000"/>
              </a:buClr>
              <a:buFont typeface="Wingdings" pitchFamily="2" charset="2"/>
              <a:buChar char="q"/>
            </a:pPr>
            <a:r>
              <a:rPr lang="es-MX" altLang="es-MX" sz="1800" dirty="0">
                <a:solidFill>
                  <a:srgbClr val="000000"/>
                </a:solidFill>
                <a:latin typeface="AmpleSoft" panose="02000000000000000000" pitchFamily="2" charset="0"/>
                <a:cs typeface="Times New Roman" panose="02020603050405020304" pitchFamily="18" charset="0"/>
              </a:rPr>
              <a:t>Adquirir habilidades que les permitan lograr sus objetivos y al mismo tiempo mantener una buena relación con los demás.</a:t>
            </a:r>
          </a:p>
          <a:p>
            <a:pPr marL="742950" lvl="1" indent="-285750">
              <a:spcBef>
                <a:spcPct val="50000"/>
              </a:spcBef>
              <a:buClr>
                <a:srgbClr val="FF0000"/>
              </a:buClr>
              <a:buFont typeface="Wingdings" pitchFamily="2" charset="2"/>
              <a:buChar char="q"/>
            </a:pPr>
            <a:r>
              <a:rPr lang="es-MX" altLang="es-MX" sz="1400" dirty="0">
                <a:latin typeface="AmpleSoft" panose="02000000000000000000" pitchFamily="2" charset="0"/>
                <a:cs typeface="Times New Roman" panose="02020603050405020304" pitchFamily="18" charset="0"/>
              </a:rPr>
              <a:t>Contenidos Generales:</a:t>
            </a:r>
          </a:p>
          <a:p>
            <a:pPr marL="1200150" lvl="2" indent="-285750">
              <a:spcBef>
                <a:spcPct val="50000"/>
              </a:spcBef>
              <a:buClr>
                <a:srgbClr val="FF0000"/>
              </a:buClr>
              <a:buFont typeface="Wingdings" pitchFamily="2" charset="2"/>
              <a:buChar char="q"/>
            </a:pPr>
            <a:r>
              <a:rPr lang="es-MX" sz="1400" dirty="0">
                <a:solidFill>
                  <a:srgbClr val="000000"/>
                </a:solidFill>
                <a:latin typeface="AmpleSoft" panose="02000000000000000000" pitchFamily="2" charset="0"/>
                <a:ea typeface="Times" pitchFamily="-104" charset="0"/>
                <a:cs typeface="AmpleSoft Regular"/>
              </a:rPr>
              <a:t>5 estilos de Negociaci</a:t>
            </a:r>
            <a:r>
              <a:rPr lang="es-ES" sz="1400" dirty="0" err="1">
                <a:solidFill>
                  <a:srgbClr val="000000"/>
                </a:solidFill>
                <a:latin typeface="AmpleSoft" panose="02000000000000000000" pitchFamily="2" charset="0"/>
                <a:ea typeface="Times" pitchFamily="-104" charset="0"/>
                <a:cs typeface="AmpleSoft Regular"/>
              </a:rPr>
              <a:t>ón</a:t>
            </a:r>
            <a:endParaRPr lang="es-MX" sz="1400" dirty="0">
              <a:solidFill>
                <a:srgbClr val="000000"/>
              </a:solidFill>
              <a:latin typeface="AmpleSoft" panose="02000000000000000000" pitchFamily="2" charset="0"/>
              <a:ea typeface="Times" pitchFamily="-104" charset="0"/>
              <a:cs typeface="AmpleSoft Regular"/>
            </a:endParaRPr>
          </a:p>
          <a:p>
            <a:pPr marL="1200150" lvl="2" indent="-285750">
              <a:spcBef>
                <a:spcPct val="50000"/>
              </a:spcBef>
              <a:buClr>
                <a:srgbClr val="FF0000"/>
              </a:buClr>
              <a:buFont typeface="Wingdings" pitchFamily="2" charset="2"/>
              <a:buChar char="q"/>
            </a:pPr>
            <a:r>
              <a:rPr lang="es-MX" sz="1400" dirty="0">
                <a:solidFill>
                  <a:srgbClr val="000000"/>
                </a:solidFill>
                <a:latin typeface="AmpleSoft" panose="02000000000000000000" pitchFamily="2" charset="0"/>
                <a:ea typeface="Times" pitchFamily="-104" charset="0"/>
                <a:cs typeface="AmpleSoft Regular"/>
              </a:rPr>
              <a:t>¿Q</a:t>
            </a:r>
            <a:r>
              <a:rPr lang="es-ES" sz="1400" dirty="0" err="1">
                <a:solidFill>
                  <a:srgbClr val="000000"/>
                </a:solidFill>
                <a:latin typeface="AmpleSoft" panose="02000000000000000000" pitchFamily="2" charset="0"/>
                <a:ea typeface="Times" pitchFamily="-104" charset="0"/>
                <a:cs typeface="AmpleSoft Regular"/>
              </a:rPr>
              <a:t>ué</a:t>
            </a:r>
            <a:r>
              <a:rPr lang="es-ES" sz="1400" dirty="0">
                <a:solidFill>
                  <a:srgbClr val="000000"/>
                </a:solidFill>
                <a:latin typeface="AmpleSoft" panose="02000000000000000000" pitchFamily="2" charset="0"/>
                <a:ea typeface="Times" pitchFamily="-104" charset="0"/>
                <a:cs typeface="AmpleSoft Regular"/>
              </a:rPr>
              <a:t> realmente es Ganar-Ganar</a:t>
            </a:r>
            <a:endParaRPr lang="es-MX" sz="1400" dirty="0">
              <a:solidFill>
                <a:srgbClr val="000000"/>
              </a:solidFill>
              <a:latin typeface="AmpleSoft" panose="02000000000000000000" pitchFamily="2" charset="0"/>
              <a:ea typeface="Times" pitchFamily="-104" charset="0"/>
              <a:cs typeface="AmpleSoft Regular"/>
            </a:endParaRPr>
          </a:p>
          <a:p>
            <a:pPr marL="1200150" lvl="2" indent="-285750">
              <a:spcBef>
                <a:spcPct val="50000"/>
              </a:spcBef>
              <a:buClr>
                <a:srgbClr val="FF0000"/>
              </a:buClr>
              <a:buFont typeface="Wingdings" pitchFamily="2" charset="2"/>
              <a:buChar char="q"/>
            </a:pPr>
            <a:r>
              <a:rPr lang="es-ES" sz="1400" dirty="0">
                <a:solidFill>
                  <a:srgbClr val="000000"/>
                </a:solidFill>
                <a:latin typeface="AmpleSoft" panose="02000000000000000000" pitchFamily="2" charset="0"/>
                <a:ea typeface="Times" pitchFamily="-104" charset="0"/>
                <a:cs typeface="AmpleSoft Regular"/>
              </a:rPr>
              <a:t>Crear Soluciones Integradoras</a:t>
            </a:r>
            <a:endParaRPr lang="es-MX" sz="1400" dirty="0">
              <a:solidFill>
                <a:srgbClr val="000000"/>
              </a:solidFill>
              <a:latin typeface="AmpleSoft" panose="02000000000000000000" pitchFamily="2" charset="0"/>
              <a:ea typeface="Times" pitchFamily="-104" charset="0"/>
              <a:cs typeface="AmpleSoft Regular"/>
            </a:endParaRPr>
          </a:p>
          <a:p>
            <a:pPr marL="1200150" lvl="2" indent="-285750">
              <a:spcBef>
                <a:spcPct val="50000"/>
              </a:spcBef>
              <a:buClr>
                <a:srgbClr val="FF0000"/>
              </a:buClr>
              <a:buFont typeface="Wingdings" pitchFamily="2" charset="2"/>
              <a:buChar char="q"/>
            </a:pPr>
            <a:r>
              <a:rPr lang="es-MX" sz="1400" dirty="0">
                <a:solidFill>
                  <a:srgbClr val="000000"/>
                </a:solidFill>
                <a:latin typeface="AmpleSoft" panose="02000000000000000000" pitchFamily="2" charset="0"/>
                <a:ea typeface="Times" pitchFamily="-104" charset="0"/>
                <a:cs typeface="AmpleSoft Regular"/>
              </a:rPr>
              <a:t>Comunicaci</a:t>
            </a:r>
            <a:r>
              <a:rPr lang="es-ES" sz="1400" dirty="0" err="1">
                <a:solidFill>
                  <a:srgbClr val="000000"/>
                </a:solidFill>
                <a:latin typeface="AmpleSoft" panose="02000000000000000000" pitchFamily="2" charset="0"/>
                <a:ea typeface="Times" pitchFamily="-104" charset="0"/>
                <a:cs typeface="AmpleSoft Regular"/>
              </a:rPr>
              <a:t>ón</a:t>
            </a:r>
            <a:r>
              <a:rPr lang="es-ES" sz="1400" dirty="0">
                <a:solidFill>
                  <a:srgbClr val="000000"/>
                </a:solidFill>
                <a:latin typeface="AmpleSoft" panose="02000000000000000000" pitchFamily="2" charset="0"/>
                <a:ea typeface="Times" pitchFamily="-104" charset="0"/>
                <a:cs typeface="AmpleSoft Regular"/>
              </a:rPr>
              <a:t> para la Solución de Conflictos</a:t>
            </a:r>
            <a:endParaRPr lang="es-MX" sz="1400" dirty="0">
              <a:solidFill>
                <a:srgbClr val="000000"/>
              </a:solidFill>
              <a:latin typeface="AmpleSoft" panose="02000000000000000000" pitchFamily="2" charset="0"/>
              <a:ea typeface="Times" pitchFamily="-104" charset="0"/>
              <a:cs typeface="AmpleSoft Regular"/>
            </a:endParaRPr>
          </a:p>
          <a:p>
            <a:pPr marL="1200150" lvl="2" indent="-285750">
              <a:spcBef>
                <a:spcPct val="50000"/>
              </a:spcBef>
              <a:buClr>
                <a:srgbClr val="FF0000"/>
              </a:buClr>
              <a:buFont typeface="Wingdings" pitchFamily="2" charset="2"/>
              <a:buChar char="q"/>
            </a:pPr>
            <a:r>
              <a:rPr lang="es-MX" sz="1400" dirty="0">
                <a:solidFill>
                  <a:srgbClr val="000000"/>
                </a:solidFill>
                <a:latin typeface="AmpleSoft" panose="02000000000000000000" pitchFamily="2" charset="0"/>
                <a:ea typeface="Times" pitchFamily="-104" charset="0"/>
                <a:cs typeface="AmpleSoft Regular"/>
              </a:rPr>
              <a:t>Creatividad y Enfoque a la Soluci</a:t>
            </a:r>
            <a:r>
              <a:rPr lang="es-ES" sz="1400" dirty="0" err="1">
                <a:solidFill>
                  <a:srgbClr val="000000"/>
                </a:solidFill>
                <a:latin typeface="AmpleSoft" panose="02000000000000000000" pitchFamily="2" charset="0"/>
                <a:ea typeface="Times" pitchFamily="-104" charset="0"/>
                <a:cs typeface="AmpleSoft Regular"/>
              </a:rPr>
              <a:t>ón</a:t>
            </a:r>
            <a:endParaRPr lang="es-MX" sz="1600" dirty="0">
              <a:solidFill>
                <a:srgbClr val="000000"/>
              </a:solidFill>
              <a:latin typeface="AmpleSoft" panose="02000000000000000000" pitchFamily="2" charset="0"/>
              <a:ea typeface="Times" pitchFamily="-104" charset="0"/>
              <a:cs typeface="AmpleSoft Regular"/>
            </a:endParaRPr>
          </a:p>
          <a:p>
            <a:pPr algn="just" eaLnBrk="0" hangingPunct="0">
              <a:spcBef>
                <a:spcPct val="50000"/>
              </a:spcBef>
              <a:buBlip>
                <a:blip r:embed="rId2"/>
              </a:buBlip>
            </a:pPr>
            <a:endParaRPr lang="es-MX" sz="1600" dirty="0">
              <a:solidFill>
                <a:srgbClr val="000000"/>
              </a:solidFill>
              <a:latin typeface="AmpleSoft" panose="02000000000000000000" pitchFamily="2" charset="0"/>
              <a:ea typeface="Times" pitchFamily="-104" charset="0"/>
              <a:cs typeface="AmpleSoft Regular"/>
            </a:endParaRPr>
          </a:p>
        </p:txBody>
      </p:sp>
      <p:sp>
        <p:nvSpPr>
          <p:cNvPr id="6" name="Text Box 3">
            <a:extLst>
              <a:ext uri="{FF2B5EF4-FFF2-40B4-BE49-F238E27FC236}">
                <a16:creationId xmlns="" xmlns:a16="http://schemas.microsoft.com/office/drawing/2014/main" id="{94E1A43C-E408-C344-A61F-FE74F3FCD765}"/>
              </a:ext>
            </a:extLst>
          </p:cNvPr>
          <p:cNvSpPr txBox="1">
            <a:spLocks noChangeArrowheads="1"/>
          </p:cNvSpPr>
          <p:nvPr/>
        </p:nvSpPr>
        <p:spPr bwMode="auto">
          <a:xfrm>
            <a:off x="899592" y="200025"/>
            <a:ext cx="7488187" cy="584775"/>
          </a:xfrm>
          <a:prstGeom prst="rect">
            <a:avLst/>
          </a:prstGeom>
          <a:noFill/>
          <a:ln w="9525" algn="ctr">
            <a:noFill/>
            <a:miter lim="800000"/>
            <a:headEnd/>
            <a:tailEnd/>
          </a:ln>
          <a:effectLst/>
        </p:spPr>
        <p:txBody>
          <a:bodyPr wrap="square">
            <a:spAutoFit/>
          </a:bodyPr>
          <a:lstStyle/>
          <a:p>
            <a:pPr eaLnBrk="0" hangingPunct="0">
              <a:spcBef>
                <a:spcPct val="50000"/>
              </a:spcBef>
            </a:pPr>
            <a:r>
              <a:rPr lang="es-MX" altLang="es-MX" sz="3200" dirty="0">
                <a:latin typeface="AmpleSoft" panose="02000000000000000000" pitchFamily="2" charset="0"/>
              </a:rPr>
              <a:t>Negociaci</a:t>
            </a:r>
            <a:r>
              <a:rPr lang="es-ES" altLang="es-MX" sz="3200" dirty="0" err="1">
                <a:latin typeface="AmpleSoft" panose="02000000000000000000" pitchFamily="2" charset="0"/>
              </a:rPr>
              <a:t>ón</a:t>
            </a:r>
            <a:r>
              <a:rPr lang="es-ES" altLang="es-MX" sz="3200" dirty="0">
                <a:latin typeface="AmpleSoft" panose="02000000000000000000" pitchFamily="2" charset="0"/>
              </a:rPr>
              <a:t> y Solución de Conflictos</a:t>
            </a:r>
            <a:endParaRPr lang="es-MX" sz="3200" dirty="0">
              <a:latin typeface="AmpleSoft" panose="02000000000000000000" pitchFamily="2" charset="0"/>
              <a:cs typeface="AmpleSoft Regular"/>
            </a:endParaRPr>
          </a:p>
        </p:txBody>
      </p:sp>
      <p:sp>
        <p:nvSpPr>
          <p:cNvPr id="7" name="CuadroTexto 6">
            <a:extLst>
              <a:ext uri="{FF2B5EF4-FFF2-40B4-BE49-F238E27FC236}">
                <a16:creationId xmlns="" xmlns:a16="http://schemas.microsoft.com/office/drawing/2014/main" id="{02D56356-C4E6-2D48-AE1A-4E9F3E6E38E7}"/>
              </a:ext>
            </a:extLst>
          </p:cNvPr>
          <p:cNvSpPr txBox="1"/>
          <p:nvPr/>
        </p:nvSpPr>
        <p:spPr>
          <a:xfrm>
            <a:off x="6377501" y="4581128"/>
            <a:ext cx="2731003" cy="1200329"/>
          </a:xfrm>
          <a:prstGeom prst="rect">
            <a:avLst/>
          </a:prstGeom>
          <a:noFill/>
        </p:spPr>
        <p:txBody>
          <a:bodyPr wrap="square" rtlCol="0">
            <a:spAutoFit/>
          </a:bodyPr>
          <a:lstStyle/>
          <a:p>
            <a:r>
              <a:rPr lang="es-MX" dirty="0">
                <a:latin typeface="AmpleSoft" panose="02000000000000000000" pitchFamily="2" charset="0"/>
              </a:rPr>
              <a:t>Formato de curso </a:t>
            </a:r>
          </a:p>
          <a:p>
            <a:r>
              <a:rPr lang="es-MX" dirty="0">
                <a:latin typeface="AmpleSoft" panose="02000000000000000000" pitchFamily="2" charset="0"/>
              </a:rPr>
              <a:t>Duraci</a:t>
            </a:r>
            <a:r>
              <a:rPr lang="es-ES" dirty="0" err="1">
                <a:latin typeface="AmpleSoft" panose="02000000000000000000" pitchFamily="2" charset="0"/>
              </a:rPr>
              <a:t>ón</a:t>
            </a:r>
            <a:r>
              <a:rPr lang="es-ES" dirty="0">
                <a:latin typeface="AmpleSoft" panose="02000000000000000000" pitchFamily="2" charset="0"/>
              </a:rPr>
              <a:t> </a:t>
            </a:r>
            <a:r>
              <a:rPr lang="es-MX" dirty="0">
                <a:latin typeface="AmpleSoft" panose="02000000000000000000" pitchFamily="2" charset="0"/>
              </a:rPr>
              <a:t>32 hrs</a:t>
            </a:r>
          </a:p>
          <a:p>
            <a:r>
              <a:rPr lang="es-MX" dirty="0">
                <a:latin typeface="AmpleSoft" panose="02000000000000000000" pitchFamily="2" charset="0"/>
              </a:rPr>
              <a:t>4 d</a:t>
            </a:r>
            <a:r>
              <a:rPr lang="es-ES" dirty="0" err="1">
                <a:latin typeface="AmpleSoft" panose="02000000000000000000" pitchFamily="2" charset="0"/>
              </a:rPr>
              <a:t>ías</a:t>
            </a:r>
            <a:r>
              <a:rPr lang="es-ES" dirty="0">
                <a:latin typeface="AmpleSoft" panose="02000000000000000000" pitchFamily="2" charset="0"/>
              </a:rPr>
              <a:t> totales</a:t>
            </a:r>
            <a:endParaRPr lang="es-MX" dirty="0">
              <a:latin typeface="AmpleSoft" panose="02000000000000000000" pitchFamily="2" charset="0"/>
            </a:endParaRPr>
          </a:p>
        </p:txBody>
      </p:sp>
      <p:pic>
        <p:nvPicPr>
          <p:cNvPr id="8" name="Picture 4">
            <a:extLst>
              <a:ext uri="{FF2B5EF4-FFF2-40B4-BE49-F238E27FC236}">
                <a16:creationId xmlns="" xmlns:a16="http://schemas.microsoft.com/office/drawing/2014/main" id="{8428E660-054D-F541-A296-22ECFF9C0286}"/>
              </a:ext>
            </a:extLst>
          </p:cNvPr>
          <p:cNvPicPr>
            <a:picLocks noChangeAspect="1" noChangeArrowheads="1"/>
          </p:cNvPicPr>
          <p:nvPr/>
        </p:nvPicPr>
        <p:blipFill>
          <a:blip r:embed="rId3" cstate="print"/>
          <a:srcRect/>
          <a:stretch>
            <a:fillRect/>
          </a:stretch>
        </p:blipFill>
        <p:spPr bwMode="auto">
          <a:xfrm>
            <a:off x="6395067" y="2088025"/>
            <a:ext cx="2203450" cy="17498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2357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1731"/>
                                        </p:tgtEl>
                                        <p:attrNameLst>
                                          <p:attrName>style.visibility</p:attrName>
                                        </p:attrNameLst>
                                      </p:cBhvr>
                                      <p:to>
                                        <p:strVal val="visible"/>
                                      </p:to>
                                    </p:set>
                                    <p:anim calcmode="lin" valueType="num">
                                      <p:cBhvr additive="base">
                                        <p:cTn id="7" dur="500" fill="hold"/>
                                        <p:tgtEl>
                                          <p:spTgt spid="201731"/>
                                        </p:tgtEl>
                                        <p:attrNameLst>
                                          <p:attrName>ppt_x</p:attrName>
                                        </p:attrNameLst>
                                      </p:cBhvr>
                                      <p:tavLst>
                                        <p:tav tm="0">
                                          <p:val>
                                            <p:strVal val="0-#ppt_w/2"/>
                                          </p:val>
                                        </p:tav>
                                        <p:tav tm="100000">
                                          <p:val>
                                            <p:strVal val="#ppt_x"/>
                                          </p:val>
                                        </p:tav>
                                      </p:tavLst>
                                    </p:anim>
                                    <p:anim calcmode="lin" valueType="num">
                                      <p:cBhvr additive="base">
                                        <p:cTn id="8" dur="500" fill="hold"/>
                                        <p:tgtEl>
                                          <p:spTgt spid="2017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1743"/>
                                        </p:tgtEl>
                                        <p:attrNameLst>
                                          <p:attrName>style.visibility</p:attrName>
                                        </p:attrNameLst>
                                      </p:cBhvr>
                                      <p:to>
                                        <p:strVal val="visible"/>
                                      </p:to>
                                    </p:set>
                                    <p:anim calcmode="lin" valueType="num">
                                      <p:cBhvr additive="base">
                                        <p:cTn id="12" dur="500" fill="hold"/>
                                        <p:tgtEl>
                                          <p:spTgt spid="201743"/>
                                        </p:tgtEl>
                                        <p:attrNameLst>
                                          <p:attrName>ppt_x</p:attrName>
                                        </p:attrNameLst>
                                      </p:cBhvr>
                                      <p:tavLst>
                                        <p:tav tm="0">
                                          <p:val>
                                            <p:strVal val="0-#ppt_w/2"/>
                                          </p:val>
                                        </p:tav>
                                        <p:tav tm="100000">
                                          <p:val>
                                            <p:strVal val="#ppt_x"/>
                                          </p:val>
                                        </p:tav>
                                      </p:tavLst>
                                    </p:anim>
                                    <p:anim calcmode="lin" valueType="num">
                                      <p:cBhvr additive="base">
                                        <p:cTn id="13" dur="500" fill="hold"/>
                                        <p:tgtEl>
                                          <p:spTgt spid="20174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 presetClass="entr" presetSubtype="32" fill="hold" grpId="0" nodeType="after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out)">
                                      <p:cBhvr>
                                        <p:cTn id="17" dur="500"/>
                                        <p:tgtEl>
                                          <p:spTgt spid="6">
                                            <p:txEl>
                                              <p:pRg st="0" end="0"/>
                                            </p:txEl>
                                          </p:spTgt>
                                        </p:tgtEl>
                                      </p:cBhvr>
                                    </p:animEffect>
                                  </p:childTnLst>
                                </p:cTn>
                              </p:par>
                            </p:childTnLst>
                          </p:cTn>
                        </p:par>
                        <p:par>
                          <p:cTn id="18" fill="hold">
                            <p:stCondLst>
                              <p:cond delay="1500"/>
                            </p:stCondLst>
                            <p:childTnLst>
                              <p:par>
                                <p:cTn id="19" presetID="23" presetClass="entr" presetSubtype="32"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strVal val="4*#ppt_w"/>
                                          </p:val>
                                        </p:tav>
                                        <p:tav tm="100000">
                                          <p:val>
                                            <p:strVal val="#ppt_w"/>
                                          </p:val>
                                        </p:tav>
                                      </p:tavLst>
                                    </p:anim>
                                    <p:anim calcmode="lin" valueType="num">
                                      <p:cBhvr>
                                        <p:cTn id="22" dur="500" fill="hold"/>
                                        <p:tgtEl>
                                          <p:spTgt spid="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P spid="201743" grpId="0" autoUpdateAnimBg="0"/>
      <p:bldP spid="6" grpId="0" build="p" autoUpdateAnimBg="0" advAuto="0"/>
    </p:bld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21/03/2014"/>
</p:tagLst>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15073</TotalTime>
  <Words>139</Words>
  <Application>Microsoft Macintosh PowerPoint</Application>
  <PresentationFormat>Presentación en pantalla (4:3)</PresentationFormat>
  <Paragraphs>31</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vt:i4>
      </vt:variant>
    </vt:vector>
  </HeadingPairs>
  <TitlesOfParts>
    <vt:vector size="14" baseType="lpstr">
      <vt:lpstr>AmpleSoft</vt:lpstr>
      <vt:lpstr>AmpleSoft Bold</vt:lpstr>
      <vt:lpstr>AmpleSoft Regular</vt:lpstr>
      <vt:lpstr>Arial Unicode MS</vt:lpstr>
      <vt:lpstr>ＭＳ Ｐゴシック</vt:lpstr>
      <vt:lpstr>Symbol</vt:lpstr>
      <vt:lpstr>Tahoma Negreta</vt:lpstr>
      <vt:lpstr>Times</vt:lpstr>
      <vt:lpstr>Times New Roman</vt:lpstr>
      <vt:lpstr>Wingdings</vt:lpstr>
      <vt:lpstr>Arial</vt:lpstr>
      <vt:lpstr>Diseño predeterminado</vt:lpstr>
      <vt:lpstr>Presentación de PowerPoint</vt:lpstr>
      <vt:lpstr>Presentación de PowerPoint</vt:lpstr>
    </vt:vector>
  </TitlesOfParts>
  <Company>Provolución</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Rubén Flores Sahab</dc:creator>
  <cp:lastModifiedBy>Usuario de Microsoft Office</cp:lastModifiedBy>
  <cp:revision>459</cp:revision>
  <cp:lastPrinted>2018-11-23T21:54:34Z</cp:lastPrinted>
  <dcterms:created xsi:type="dcterms:W3CDTF">2016-06-02T18:11:13Z</dcterms:created>
  <dcterms:modified xsi:type="dcterms:W3CDTF">2019-01-02T06:33:07Z</dcterms:modified>
</cp:coreProperties>
</file>