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21" r:id="rId2"/>
    <p:sldId id="422" r:id="rId3"/>
  </p:sldIdLst>
  <p:sldSz cx="9144000" cy="6858000" type="screen4x3"/>
  <p:notesSz cx="7102475" cy="9388475"/>
  <p:custDataLst>
    <p:tags r:id="rId6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CCFF"/>
    <a:srgbClr val="FFFFCC"/>
    <a:srgbClr val="990000"/>
    <a:srgbClr val="99FF33"/>
    <a:srgbClr val="FF9999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/>
    <p:restoredTop sz="99652" autoAdjust="0"/>
  </p:normalViewPr>
  <p:slideViewPr>
    <p:cSldViewPr>
      <p:cViewPr varScale="1">
        <p:scale>
          <a:sx n="50" d="100"/>
          <a:sy n="50" d="100"/>
        </p:scale>
        <p:origin x="2296" y="176"/>
      </p:cViewPr>
      <p:guideLst>
        <p:guide orient="horz" pos="1344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EA448346-3E81-5F4A-9D0F-D4315172C0D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454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891CD85A-3159-DA46-93D6-8061BFAE726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230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41388" y="752475"/>
            <a:ext cx="5006975" cy="3756025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02E49-6575-3B44-9E93-DDA8DA3BCFD0}" type="slidenum">
              <a:rPr lang="es-ES" altLang="es-MX" smtClean="0"/>
              <a:pPr/>
              <a:t>1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48111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41388" y="752475"/>
            <a:ext cx="5006975" cy="3756025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02E49-6575-3B44-9E93-DDA8DA3BCFD0}" type="slidenum">
              <a:rPr lang="es-ES" altLang="es-MX" smtClean="0"/>
              <a:pPr/>
              <a:t>2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69471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969B3-EA21-7948-B78E-6AFD03AB31D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43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9AA7-E10B-6A43-8D2B-C338CF88E3A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21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E043C-81CB-CA43-ACA3-E3520E27543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68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70BE-DD65-DD40-B9B2-46C6195E3F2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87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13C0-6346-FF4B-9E91-8C72301F14C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3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37A30-E70A-BC4F-9A33-0EEAA1401A9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71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CC15-DC19-FF4E-920F-81A8341E9BB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10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DA0E1-A240-4644-9940-7F3FE8FCBC4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62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3453-50FB-6C4F-A9C0-EE7188442B9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332656"/>
            <a:ext cx="1255135" cy="104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8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D52B0-2067-364E-83F3-46B2CDC84FE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05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6DD7-FE5B-0949-8794-493421F30CE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12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2F6870D-693F-614A-B3E0-CE2A6CCCE7B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1031" name="Picture 7" descr="cenef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89000" y="825500"/>
            <a:ext cx="7086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>
            <a:extLst>
              <a:ext uri="{FF2B5EF4-FFF2-40B4-BE49-F238E27FC236}">
                <a16:creationId xmlns="" xmlns:a16="http://schemas.microsoft.com/office/drawing/2014/main" id="{690F0B11-A9BF-E44E-98A0-699497752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-27384"/>
            <a:ext cx="849694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MX" sz="3600" dirty="0">
                <a:latin typeface="AmpleSoft" panose="02000000000000000000" pitchFamily="2" charset="0"/>
              </a:rPr>
              <a:t>Orientación al Logro </a:t>
            </a:r>
          </a:p>
          <a:p>
            <a:pPr>
              <a:spcBef>
                <a:spcPct val="50000"/>
              </a:spcBef>
            </a:pPr>
            <a:r>
              <a:rPr lang="es-MX" altLang="es-MX" sz="3600" dirty="0">
                <a:latin typeface="AmpleSoft" panose="02000000000000000000" pitchFamily="2" charset="0"/>
              </a:rPr>
              <a:t>y Efectividad Personal</a:t>
            </a:r>
          </a:p>
        </p:txBody>
      </p:sp>
      <p:sp>
        <p:nvSpPr>
          <p:cNvPr id="148483" name="Text Box 3">
            <a:extLst>
              <a:ext uri="{FF2B5EF4-FFF2-40B4-BE49-F238E27FC236}">
                <a16:creationId xmlns="" xmlns:a16="http://schemas.microsoft.com/office/drawing/2014/main" id="{793F5D8E-D57E-3844-9E69-A772991F7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81972"/>
            <a:ext cx="7391400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03925" algn="l"/>
                <a:tab pos="6191250" algn="l"/>
                <a:tab pos="6565900" algn="l"/>
                <a:tab pos="68548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r">
              <a:spcBef>
                <a:spcPct val="50000"/>
              </a:spcBef>
            </a:pPr>
            <a:endParaRPr lang="es-MX" altLang="es-MX" sz="1800" i="1" dirty="0">
              <a:latin typeface="AmpleSoft" panose="02000000000000000000" pitchFamily="2" charset="0"/>
            </a:endParaRPr>
          </a:p>
          <a:p>
            <a:pPr lvl="1" algn="r">
              <a:spcBef>
                <a:spcPct val="50000"/>
              </a:spcBef>
            </a:pPr>
            <a:endParaRPr lang="es-MX" altLang="es-MX" sz="1100" i="1" dirty="0">
              <a:solidFill>
                <a:srgbClr val="000000"/>
              </a:solidFill>
              <a:latin typeface="AmpleSoft" panose="02000000000000000000" pitchFamily="2" charset="0"/>
              <a:ea typeface="Times" pitchFamily="2" charset="0"/>
              <a:cs typeface="Times" pitchFamily="2" charset="0"/>
            </a:endParaRPr>
          </a:p>
          <a:p>
            <a:pPr lvl="1" algn="r">
              <a:spcBef>
                <a:spcPct val="50000"/>
              </a:spcBef>
            </a:pPr>
            <a:endParaRPr lang="es-MX" altLang="es-MX" sz="1100" i="1" dirty="0">
              <a:solidFill>
                <a:srgbClr val="000000"/>
              </a:solidFill>
              <a:latin typeface="AmpleSoft" panose="02000000000000000000" pitchFamily="2" charset="0"/>
              <a:ea typeface="Times" pitchFamily="2" charset="0"/>
              <a:cs typeface="Times" pitchFamily="2" charset="0"/>
            </a:endParaRPr>
          </a:p>
          <a:p>
            <a:pPr lvl="1" algn="r">
              <a:spcBef>
                <a:spcPct val="50000"/>
              </a:spcBef>
            </a:pPr>
            <a:endParaRPr lang="es-MX" altLang="es-MX" sz="1100" i="1" dirty="0">
              <a:solidFill>
                <a:srgbClr val="000000"/>
              </a:solidFill>
              <a:latin typeface="AmpleSoft" panose="02000000000000000000" pitchFamily="2" charset="0"/>
              <a:ea typeface="Times" pitchFamily="2" charset="0"/>
              <a:cs typeface="Times" pitchFamily="2" charset="0"/>
            </a:endParaRPr>
          </a:p>
          <a:p>
            <a:pPr lvl="1" algn="r">
              <a:spcBef>
                <a:spcPct val="50000"/>
              </a:spcBef>
            </a:pPr>
            <a:r>
              <a:rPr lang="es-MX" altLang="es-MX" sz="1100" i="1" dirty="0">
                <a:solidFill>
                  <a:srgbClr val="000000"/>
                </a:solidFill>
                <a:latin typeface="AmpleSoft" panose="02000000000000000000" pitchFamily="2" charset="0"/>
                <a:ea typeface="Times" pitchFamily="2" charset="0"/>
                <a:cs typeface="Times" pitchFamily="2" charset="0"/>
              </a:rPr>
              <a:t>“No hay personas perezosas, si no personas con objetivos impotentes, </a:t>
            </a:r>
          </a:p>
          <a:p>
            <a:pPr lvl="1" algn="r">
              <a:spcBef>
                <a:spcPct val="50000"/>
              </a:spcBef>
            </a:pPr>
            <a:r>
              <a:rPr lang="es-MX" altLang="es-MX" sz="1100" i="1" dirty="0">
                <a:solidFill>
                  <a:srgbClr val="000000"/>
                </a:solidFill>
                <a:latin typeface="AmpleSoft" panose="02000000000000000000" pitchFamily="2" charset="0"/>
                <a:ea typeface="Times" pitchFamily="2" charset="0"/>
                <a:cs typeface="Times" pitchFamily="2" charset="0"/>
              </a:rPr>
              <a:t>esto es, objetivos que no les proporcionan inspiración”</a:t>
            </a:r>
          </a:p>
          <a:p>
            <a:pPr lvl="1" algn="r">
              <a:spcBef>
                <a:spcPct val="50000"/>
              </a:spcBef>
            </a:pPr>
            <a:r>
              <a:rPr lang="es-MX" altLang="es-MX" sz="1100" dirty="0">
                <a:solidFill>
                  <a:srgbClr val="000000"/>
                </a:solidFill>
                <a:latin typeface="AmpleSoft" panose="02000000000000000000" pitchFamily="2" charset="0"/>
                <a:ea typeface="Times" pitchFamily="2" charset="0"/>
                <a:cs typeface="Times" pitchFamily="2" charset="0"/>
              </a:rPr>
              <a:t>Anthony Robbins</a:t>
            </a:r>
          </a:p>
          <a:p>
            <a:pPr lvl="4" algn="just">
              <a:spcBef>
                <a:spcPct val="50000"/>
              </a:spcBef>
              <a:buFont typeface="Symbol" pitchFamily="2" charset="2"/>
              <a:buNone/>
            </a:pPr>
            <a:r>
              <a:rPr lang="es-MX" altLang="es-MX" sz="1600" dirty="0">
                <a:solidFill>
                  <a:srgbClr val="000000"/>
                </a:solidFill>
                <a:latin typeface="AmpleSoft" panose="02000000000000000000" pitchFamily="2" charset="0"/>
                <a:ea typeface="Times" pitchFamily="2" charset="0"/>
                <a:cs typeface="Times" pitchFamily="2" charset="0"/>
              </a:rPr>
              <a:t>El estudio de los hombres exitosos ha revelado que tienen una muy desarrollada habilidad para elegir y precisar sus metas.</a:t>
            </a:r>
          </a:p>
          <a:p>
            <a:pPr algn="just">
              <a:spcBef>
                <a:spcPct val="50000"/>
              </a:spcBef>
            </a:pPr>
            <a:r>
              <a:rPr lang="es-MX" altLang="es-MX" sz="1600" dirty="0">
                <a:solidFill>
                  <a:srgbClr val="000000"/>
                </a:solidFill>
                <a:latin typeface="AmpleSoft" panose="02000000000000000000" pitchFamily="2" charset="0"/>
                <a:ea typeface="Times" pitchFamily="2" charset="0"/>
                <a:cs typeface="Times" pitchFamily="2" charset="0"/>
              </a:rPr>
              <a:t>La Orientación al Logro es la capacidad de identificar y lograr los objetivos que realmente importan en nuestra vida y en nuestra organización. Una deficiente habilidad para clarificar nuestras metas o la falta de un sistema óptimo para priorizar y lograr estas metas hace no sólo que seamos ineficaces, sino que perdamos oportunidades y desperdiciemos nuestro potencial de crecimiento. Vivir a la deriva, sin rumbo o destino, actuando sólo por inercia o por presión, o sólo imitando a los demás, le resta perspectiva, propiedad y emoción a nuestra vida. </a:t>
            </a:r>
          </a:p>
          <a:p>
            <a:pPr algn="just">
              <a:spcBef>
                <a:spcPct val="50000"/>
              </a:spcBef>
            </a:pPr>
            <a:r>
              <a:rPr lang="es-MX" altLang="es-MX" sz="1600" dirty="0">
                <a:solidFill>
                  <a:srgbClr val="000000"/>
                </a:solidFill>
                <a:latin typeface="AmpleSoft" panose="02000000000000000000" pitchFamily="2" charset="0"/>
                <a:ea typeface="Times" pitchFamily="2" charset="0"/>
                <a:cs typeface="Times" pitchFamily="2" charset="0"/>
              </a:rPr>
              <a:t>Si aprendemos a precisar nuestros deseos, sueños e ilusiones, obtendremos mayores beneficios y satisfacciones en todos los esfuerzos que hagamos. La clave será administrar el tiempo desde un núcleo de valores, intereses y metas personales y organizacionales. </a:t>
            </a:r>
          </a:p>
        </p:txBody>
      </p:sp>
      <p:pic>
        <p:nvPicPr>
          <p:cNvPr id="148484" name="Picture 4">
            <a:extLst>
              <a:ext uri="{FF2B5EF4-FFF2-40B4-BE49-F238E27FC236}">
                <a16:creationId xmlns="" xmlns:a16="http://schemas.microsoft.com/office/drawing/2014/main" id="{E80D825A-93B5-3743-85D2-2C81E0732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974279"/>
            <a:ext cx="1897063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</p:pic>
    </p:spTree>
    <p:extLst>
      <p:ext uri="{BB962C8B-B14F-4D97-AF65-F5344CB8AC3E}">
        <p14:creationId xmlns:p14="http://schemas.microsoft.com/office/powerpoint/2010/main" val="19698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utoUpdateAnimBg="0"/>
      <p:bldP spid="148483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Text Box 3">
            <a:extLst>
              <a:ext uri="{FF2B5EF4-FFF2-40B4-BE49-F238E27FC236}">
                <a16:creationId xmlns="" xmlns:a16="http://schemas.microsoft.com/office/drawing/2014/main" id="{32959592-93A6-FE43-A930-EE606336E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478389"/>
            <a:ext cx="532859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spcBef>
                <a:spcPct val="50000"/>
              </a:spcBef>
            </a:pPr>
            <a:r>
              <a:rPr lang="es-ES" altLang="es-MX" sz="1400" dirty="0">
                <a:latin typeface="AmpleSoft" panose="02000000000000000000" pitchFamily="2" charset="0"/>
                <a:cs typeface="Times New Roman" panose="02020603050405020304" pitchFamily="18" charset="0"/>
              </a:rPr>
              <a:t>Objetivo</a:t>
            </a:r>
            <a:r>
              <a:rPr lang="es-MX" altLang="es-MX" sz="1400" dirty="0">
                <a:latin typeface="AmpleSoft" panose="02000000000000000000" pitchFamily="2" charset="0"/>
                <a:cs typeface="Times New Roman" panose="02020603050405020304" pitchFamily="18" charset="0"/>
              </a:rPr>
              <a:t>s</a:t>
            </a:r>
            <a:r>
              <a:rPr lang="es-ES" altLang="es-MX" sz="1400" dirty="0">
                <a:latin typeface="AmpleSof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MX" altLang="es-MX" sz="1400" dirty="0">
                <a:latin typeface="AmpleSoft" panose="02000000000000000000" pitchFamily="2" charset="0"/>
                <a:cs typeface="Times New Roman" panose="02020603050405020304" pitchFamily="18" charset="0"/>
              </a:rPr>
              <a:t>Específicos</a:t>
            </a:r>
          </a:p>
          <a:p>
            <a:pPr lvl="1" algn="just">
              <a:spcBef>
                <a:spcPct val="50000"/>
              </a:spcBef>
            </a:pPr>
            <a:endParaRPr lang="es-ES" altLang="es-MX" sz="1400" dirty="0">
              <a:latin typeface="AmpleSoft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es-ES" altLang="es-MX" sz="14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Mejorar y aprender herramientas creativas de especificación de objetivos. 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es-ES" altLang="es-MX" sz="14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Desarrollar herramientas para crear un sistema de vida equilibrado que les permita lograr resultados</a:t>
            </a:r>
            <a:r>
              <a:rPr lang="es-MX" altLang="es-MX" sz="14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ES" altLang="es-MX" sz="14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verdaderamente significativos, tanto en su vida profesional como personal.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es-ES" altLang="es-MX" sz="14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Implementar estrategias para hacer sus actividades de manera más eficaz.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es-MX" altLang="es-MX" sz="14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S</a:t>
            </a:r>
            <a:r>
              <a:rPr lang="es-ES" altLang="es-MX" sz="1400" dirty="0" err="1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er</a:t>
            </a:r>
            <a:r>
              <a:rPr lang="es-ES" altLang="es-MX" sz="14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 capaces de disminuir el desgaste y la saturación mental causados por el número elevado de asuntos por resolver.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es-ES" altLang="es-MX" sz="14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Incrementar significativamente su planeación personal centrándose en los aspectos importantes y no sólo en los urgentes.</a:t>
            </a:r>
            <a:endParaRPr lang="es-MX" altLang="es-MX" sz="1800" dirty="0">
              <a:solidFill>
                <a:srgbClr val="000000"/>
              </a:solidFill>
              <a:latin typeface="AmpleSoft" panose="02000000000000000000" pitchFamily="2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altLang="es-MX" sz="1400" dirty="0">
                <a:latin typeface="AmpleSoft" panose="02000000000000000000" pitchFamily="2" charset="0"/>
                <a:cs typeface="Times New Roman" panose="02020603050405020304" pitchFamily="18" charset="0"/>
              </a:rPr>
              <a:t>Contenidos Generales:</a:t>
            </a:r>
          </a:p>
          <a:p>
            <a:pPr marL="1085850" lvl="2" indent="-1714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 El reloj, La </a:t>
            </a:r>
            <a:r>
              <a:rPr lang="es-ES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brújula </a:t>
            </a:r>
            <a:r>
              <a:rPr lang="es-MX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y el astrolabio o la importancia de clarificar nuestra Misión, Visión y Estrategias.</a:t>
            </a:r>
          </a:p>
          <a:p>
            <a:pPr marL="1085850" lvl="2" indent="-1714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 Estrategias creativas de especificación de objetivos desde la Programación Neurolingüística.</a:t>
            </a:r>
          </a:p>
          <a:p>
            <a:pPr marL="1085850" lvl="2" indent="-1714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 Herramientas de Planeación personal. Aprender a centrarnos en lo importante y no en lo urgente.</a:t>
            </a:r>
          </a:p>
          <a:p>
            <a:pPr marL="1085850" lvl="2" indent="-1714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ES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Crea</a:t>
            </a:r>
            <a:r>
              <a:rPr lang="es-MX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ndo</a:t>
            </a:r>
            <a:r>
              <a:rPr lang="es-ES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 un plan de actividades satisfactorio y equilibrado </a:t>
            </a:r>
            <a:r>
              <a:rPr lang="es-MX" altLang="es-MX" sz="1200" dirty="0">
                <a:latin typeface="AmpleSoft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lvl="2">
              <a:spcBef>
                <a:spcPct val="50000"/>
              </a:spcBef>
            </a:pPr>
            <a:endParaRPr lang="es-MX" altLang="es-MX" sz="1200" dirty="0">
              <a:latin typeface="AmpleSof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7E75A2A1-738A-BE41-AFB7-519B31127220}"/>
              </a:ext>
            </a:extLst>
          </p:cNvPr>
          <p:cNvSpPr txBox="1"/>
          <p:nvPr/>
        </p:nvSpPr>
        <p:spPr>
          <a:xfrm>
            <a:off x="6516216" y="4725144"/>
            <a:ext cx="280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mpleSoft" panose="02000000000000000000" pitchFamily="2" charset="0"/>
              </a:rPr>
              <a:t>Formato de curso </a:t>
            </a:r>
          </a:p>
          <a:p>
            <a:r>
              <a:rPr lang="es-MX" dirty="0">
                <a:latin typeface="AmpleSoft" panose="02000000000000000000" pitchFamily="2" charset="0"/>
              </a:rPr>
              <a:t>Duraci</a:t>
            </a:r>
            <a:r>
              <a:rPr lang="es-ES" dirty="0" err="1">
                <a:latin typeface="AmpleSoft" panose="02000000000000000000" pitchFamily="2" charset="0"/>
              </a:rPr>
              <a:t>ón</a:t>
            </a:r>
            <a:r>
              <a:rPr lang="es-ES" dirty="0">
                <a:latin typeface="AmpleSoft" panose="02000000000000000000" pitchFamily="2" charset="0"/>
              </a:rPr>
              <a:t> </a:t>
            </a:r>
            <a:r>
              <a:rPr lang="es-MX" dirty="0">
                <a:latin typeface="AmpleSoft" panose="02000000000000000000" pitchFamily="2" charset="0"/>
              </a:rPr>
              <a:t>16hrs</a:t>
            </a:r>
          </a:p>
          <a:p>
            <a:r>
              <a:rPr lang="es-MX" dirty="0">
                <a:latin typeface="AmpleSoft" panose="02000000000000000000" pitchFamily="2" charset="0"/>
              </a:rPr>
              <a:t>2 d</a:t>
            </a:r>
            <a:r>
              <a:rPr lang="es-ES" dirty="0" err="1">
                <a:latin typeface="AmpleSoft" panose="02000000000000000000" pitchFamily="2" charset="0"/>
              </a:rPr>
              <a:t>ías</a:t>
            </a:r>
            <a:r>
              <a:rPr lang="es-ES" dirty="0">
                <a:latin typeface="AmpleSoft" panose="02000000000000000000" pitchFamily="2" charset="0"/>
              </a:rPr>
              <a:t> consecutivos</a:t>
            </a:r>
            <a:r>
              <a:rPr lang="es-MX" dirty="0">
                <a:latin typeface="AmpleSoft" panose="02000000000000000000" pitchFamily="2" charset="0"/>
              </a:rPr>
              <a:t> </a:t>
            </a:r>
          </a:p>
        </p:txBody>
      </p:sp>
      <p:pic>
        <p:nvPicPr>
          <p:cNvPr id="6" name="Picture 1029" descr="BA00531">
            <a:extLst>
              <a:ext uri="{FF2B5EF4-FFF2-40B4-BE49-F238E27FC236}">
                <a16:creationId xmlns="" xmlns:a16="http://schemas.microsoft.com/office/drawing/2014/main" id="{0FCE742C-4344-0D4F-96E9-9D12699D8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9955" y="1988840"/>
            <a:ext cx="2392351" cy="1584176"/>
          </a:xfrm>
          <a:prstGeom prst="rect">
            <a:avLst/>
          </a:prstGeom>
          <a:noFill/>
        </p:spPr>
      </p:pic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C0184F96-0231-E143-BB94-518B750B5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-27384"/>
            <a:ext cx="849694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MX" sz="3600" dirty="0">
                <a:latin typeface="AmpleSoft" panose="02000000000000000000" pitchFamily="2" charset="0"/>
              </a:rPr>
              <a:t>Orientación al Logro </a:t>
            </a:r>
          </a:p>
          <a:p>
            <a:pPr>
              <a:spcBef>
                <a:spcPct val="50000"/>
              </a:spcBef>
            </a:pPr>
            <a:r>
              <a:rPr lang="es-MX" altLang="es-MX" sz="3600" dirty="0">
                <a:latin typeface="AmpleSoft" panose="02000000000000000000" pitchFamily="2" charset="0"/>
              </a:rPr>
              <a:t>y Efectividad Personal</a:t>
            </a:r>
          </a:p>
        </p:txBody>
      </p:sp>
    </p:spTree>
    <p:extLst>
      <p:ext uri="{BB962C8B-B14F-4D97-AF65-F5344CB8AC3E}">
        <p14:creationId xmlns:p14="http://schemas.microsoft.com/office/powerpoint/2010/main" val="390703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 advAuto="0"/>
      <p:bldP spid="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21/03/2014"/>
</p:tagLst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15073</TotalTime>
  <Words>362</Words>
  <Application>Microsoft Macintosh PowerPoint</Application>
  <PresentationFormat>Presentación en pantalla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AmpleSoft</vt:lpstr>
      <vt:lpstr>ＭＳ Ｐゴシック</vt:lpstr>
      <vt:lpstr>Symbol</vt:lpstr>
      <vt:lpstr>Times</vt:lpstr>
      <vt:lpstr>Times New Roman</vt:lpstr>
      <vt:lpstr>Wingdings</vt:lpstr>
      <vt:lpstr>Diseño predeterminado</vt:lpstr>
      <vt:lpstr>Presentación de PowerPoint</vt:lpstr>
      <vt:lpstr>Presentación de PowerPoint</vt:lpstr>
    </vt:vector>
  </TitlesOfParts>
  <Company>Provolución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Rubén Flores Sahab</dc:creator>
  <cp:lastModifiedBy>Usuario de Microsoft Office</cp:lastModifiedBy>
  <cp:revision>459</cp:revision>
  <cp:lastPrinted>2018-11-23T21:54:34Z</cp:lastPrinted>
  <dcterms:created xsi:type="dcterms:W3CDTF">2016-06-02T18:11:13Z</dcterms:created>
  <dcterms:modified xsi:type="dcterms:W3CDTF">2019-01-02T06:42:08Z</dcterms:modified>
</cp:coreProperties>
</file>