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44" r:id="rId2"/>
    <p:sldId id="447" r:id="rId3"/>
  </p:sldIdLst>
  <p:sldSz cx="9144000" cy="6858000" type="screen4x3"/>
  <p:notesSz cx="7102475" cy="9388475"/>
  <p:custDataLst>
    <p:tags r:id="rId6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CCFF"/>
    <a:srgbClr val="FFFFCC"/>
    <a:srgbClr val="990000"/>
    <a:srgbClr val="99FF33"/>
    <a:srgbClr val="FF9999"/>
    <a:srgbClr val="0000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02"/>
    <p:restoredTop sz="99652" autoAdjust="0"/>
  </p:normalViewPr>
  <p:slideViewPr>
    <p:cSldViewPr>
      <p:cViewPr varScale="1">
        <p:scale>
          <a:sx n="110" d="100"/>
          <a:sy n="110" d="100"/>
        </p:scale>
        <p:origin x="1584" y="184"/>
      </p:cViewPr>
      <p:guideLst>
        <p:guide orient="horz" pos="1344"/>
        <p:guide pos="27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tags" Target="tags/tag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65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0163"/>
            <a:ext cx="30765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8920163"/>
            <a:ext cx="30765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+mn-cs"/>
              </a:defRPr>
            </a:lvl1pPr>
          </a:lstStyle>
          <a:p>
            <a:pPr>
              <a:defRPr/>
            </a:pPr>
            <a:fld id="{EA448346-3E81-5F4A-9D0F-D4315172C0D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5454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65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4237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459288"/>
            <a:ext cx="520700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0163"/>
            <a:ext cx="30765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8920163"/>
            <a:ext cx="30765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+mn-cs"/>
              </a:defRPr>
            </a:lvl1pPr>
          </a:lstStyle>
          <a:p>
            <a:pPr>
              <a:defRPr/>
            </a:pPr>
            <a:fld id="{891CD85A-3159-DA46-93D6-8061BFAE726C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12305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41388" y="752475"/>
            <a:ext cx="5006975" cy="3756025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02E49-6575-3B44-9E93-DDA8DA3BCFD0}" type="slidenum">
              <a:rPr lang="es-ES" altLang="es-MX" smtClean="0"/>
              <a:pPr/>
              <a:t>1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986178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969B3-EA21-7948-B78E-6AFD03AB31D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543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99AA7-E10B-6A43-8D2B-C338CF88E3A6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121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E043C-81CB-CA43-ACA3-E3520E27543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68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370BE-DD65-DD40-B9B2-46C6195E3F2D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387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813C0-6346-FF4B-9E91-8C72301F14CC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38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37A30-E70A-BC4F-9A33-0EEAA1401A9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871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5CC15-DC19-FF4E-920F-81A8341E9BB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410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DA0E1-A240-4644-9940-7F3FE8FCBC4D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262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D3453-50FB-6C4F-A9C0-EE7188442B9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96336" y="332656"/>
            <a:ext cx="1255135" cy="104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68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D52B0-2067-364E-83F3-46B2CDC84FE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05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D6DD7-FE5B-0949-8794-493421F30CE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612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2F6870D-693F-614A-B3E0-CE2A6CCCE7B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pic>
        <p:nvPicPr>
          <p:cNvPr id="1031" name="Picture 7" descr="cenefa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889000" y="825500"/>
            <a:ext cx="7086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Text Box 3">
            <a:extLst>
              <a:ext uri="{FF2B5EF4-FFF2-40B4-BE49-F238E27FC236}">
                <a16:creationId xmlns:a16="http://schemas.microsoft.com/office/drawing/2014/main" xmlns="" id="{B98A776D-7C72-3348-B8DB-FD783C0C4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656" y="1484784"/>
            <a:ext cx="7391400" cy="533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6003925" algn="l"/>
                <a:tab pos="6191250" algn="l"/>
                <a:tab pos="6565900" algn="l"/>
                <a:tab pos="68548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tabLst>
                <a:tab pos="6003925" algn="l"/>
                <a:tab pos="6191250" algn="l"/>
                <a:tab pos="6565900" algn="l"/>
                <a:tab pos="68548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6003925" algn="l"/>
                <a:tab pos="6191250" algn="l"/>
                <a:tab pos="6565900" algn="l"/>
                <a:tab pos="68548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6003925" algn="l"/>
                <a:tab pos="6191250" algn="l"/>
                <a:tab pos="6565900" algn="l"/>
                <a:tab pos="68548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eaLnBrk="0" hangingPunct="0">
              <a:tabLst>
                <a:tab pos="6003925" algn="l"/>
                <a:tab pos="6191250" algn="l"/>
                <a:tab pos="6565900" algn="l"/>
                <a:tab pos="68548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eaLnBrk="0" fontAlgn="base" hangingPunct="0">
              <a:spcBef>
                <a:spcPct val="0"/>
              </a:spcBef>
              <a:spcAft>
                <a:spcPct val="0"/>
              </a:spcAft>
              <a:tabLst>
                <a:tab pos="6003925" algn="l"/>
                <a:tab pos="6191250" algn="l"/>
                <a:tab pos="6565900" algn="l"/>
                <a:tab pos="68548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eaLnBrk="0" fontAlgn="base" hangingPunct="0">
              <a:spcBef>
                <a:spcPct val="0"/>
              </a:spcBef>
              <a:spcAft>
                <a:spcPct val="0"/>
              </a:spcAft>
              <a:tabLst>
                <a:tab pos="6003925" algn="l"/>
                <a:tab pos="6191250" algn="l"/>
                <a:tab pos="6565900" algn="l"/>
                <a:tab pos="68548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eaLnBrk="0" fontAlgn="base" hangingPunct="0">
              <a:spcBef>
                <a:spcPct val="0"/>
              </a:spcBef>
              <a:spcAft>
                <a:spcPct val="0"/>
              </a:spcAft>
              <a:tabLst>
                <a:tab pos="6003925" algn="l"/>
                <a:tab pos="6191250" algn="l"/>
                <a:tab pos="6565900" algn="l"/>
                <a:tab pos="68548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eaLnBrk="0" fontAlgn="base" hangingPunct="0">
              <a:spcBef>
                <a:spcPct val="0"/>
              </a:spcBef>
              <a:spcAft>
                <a:spcPct val="0"/>
              </a:spcAft>
              <a:tabLst>
                <a:tab pos="6003925" algn="l"/>
                <a:tab pos="6191250" algn="l"/>
                <a:tab pos="6565900" algn="l"/>
                <a:tab pos="68548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r">
              <a:spcBef>
                <a:spcPct val="50000"/>
              </a:spcBef>
            </a:pPr>
            <a:r>
              <a:rPr lang="es-MX" sz="1400" dirty="0">
                <a:solidFill>
                  <a:srgbClr val="000000"/>
                </a:solidFill>
                <a:latin typeface="AmpleSoft" panose="02000000000000000000" pitchFamily="2" charset="0"/>
                <a:ea typeface="Times New Roman" pitchFamily="-104" charset="0"/>
                <a:cs typeface="Times New Roman" pitchFamily="-104" charset="0"/>
              </a:rPr>
              <a:t>“El talento gana partidos, </a:t>
            </a:r>
          </a:p>
          <a:p>
            <a:pPr lvl="1" algn="r">
              <a:spcBef>
                <a:spcPct val="50000"/>
              </a:spcBef>
            </a:pPr>
            <a:r>
              <a:rPr lang="es-MX" sz="1400" dirty="0">
                <a:solidFill>
                  <a:srgbClr val="000000"/>
                </a:solidFill>
                <a:latin typeface="AmpleSoft" panose="02000000000000000000" pitchFamily="2" charset="0"/>
                <a:ea typeface="Times New Roman" pitchFamily="-104" charset="0"/>
                <a:cs typeface="Times New Roman" pitchFamily="-104" charset="0"/>
              </a:rPr>
              <a:t>pero el trabajo en equipo y la inteligencia </a:t>
            </a:r>
          </a:p>
          <a:p>
            <a:pPr lvl="1" algn="r">
              <a:spcBef>
                <a:spcPct val="50000"/>
              </a:spcBef>
            </a:pPr>
            <a:r>
              <a:rPr lang="es-MX" sz="1400" dirty="0">
                <a:solidFill>
                  <a:srgbClr val="000000"/>
                </a:solidFill>
                <a:latin typeface="AmpleSoft" panose="02000000000000000000" pitchFamily="2" charset="0"/>
                <a:ea typeface="Times New Roman" pitchFamily="-104" charset="0"/>
                <a:cs typeface="Times New Roman" pitchFamily="-104" charset="0"/>
              </a:rPr>
              <a:t>ganan campeonatos.“ </a:t>
            </a:r>
          </a:p>
          <a:p>
            <a:pPr lvl="1" algn="r">
              <a:spcBef>
                <a:spcPct val="50000"/>
              </a:spcBef>
            </a:pPr>
            <a:r>
              <a:rPr lang="es-MX" sz="1600" dirty="0">
                <a:latin typeface="AmpleSoft" panose="02000000000000000000" pitchFamily="2" charset="0"/>
              </a:rPr>
              <a:t> </a:t>
            </a:r>
            <a:r>
              <a:rPr lang="es-MX" sz="1600" dirty="0">
                <a:solidFill>
                  <a:srgbClr val="000000"/>
                </a:solidFill>
                <a:latin typeface="AmpleSoft" panose="02000000000000000000" pitchFamily="2" charset="0"/>
                <a:ea typeface="Times New Roman" pitchFamily="-104" charset="0"/>
                <a:cs typeface="Times New Roman" pitchFamily="-104" charset="0"/>
              </a:rPr>
              <a:t>Michael Jordan</a:t>
            </a:r>
            <a:endParaRPr lang="es-MX" altLang="es-MX" sz="1600" dirty="0">
              <a:solidFill>
                <a:srgbClr val="000000"/>
              </a:solidFill>
              <a:latin typeface="AmpleSoft" panose="02000000000000000000" pitchFamily="2" charset="0"/>
              <a:ea typeface="Times New Roman" pitchFamily="-104" charset="0"/>
              <a:cs typeface="Times New Roman" pitchFamily="-104" charset="0"/>
            </a:endParaRPr>
          </a:p>
          <a:p>
            <a:pPr lvl="4" algn="r">
              <a:spcBef>
                <a:spcPct val="50000"/>
              </a:spcBef>
              <a:buFont typeface="Symbol" pitchFamily="2" charset="2"/>
              <a:buNone/>
            </a:pPr>
            <a:endParaRPr lang="es-MX" altLang="es-MX" sz="1800" dirty="0">
              <a:solidFill>
                <a:srgbClr val="000000"/>
              </a:solidFill>
              <a:latin typeface="AmpleSoft" panose="02000000000000000000" pitchFamily="2" charset="0"/>
              <a:ea typeface="Times" pitchFamily="2" charset="0"/>
              <a:cs typeface="Times" pitchFamily="2" charset="0"/>
            </a:endParaRPr>
          </a:p>
          <a:p>
            <a:pPr algn="just">
              <a:spcBef>
                <a:spcPct val="50000"/>
              </a:spcBef>
            </a:pPr>
            <a:r>
              <a:rPr lang="es-MX" sz="1800" dirty="0">
                <a:latin typeface="AmpleSoft" panose="02000000000000000000" pitchFamily="2" charset="0"/>
                <a:ea typeface="Arial Unicode MS" pitchFamily="-103" charset="0"/>
                <a:cs typeface="AmpleSoft Regular"/>
              </a:rPr>
              <a:t>Toda organizacion quiere tener un alto desempeño. Sin embargo, frecuentemente hay un sorprendente espacio entre las acciones que se pretende lograr y el resultado de las mismas. Los problemas de malas interpretaciones y de comunicación dentro de los equipos son comunes. </a:t>
            </a:r>
          </a:p>
          <a:p>
            <a:pPr algn="just">
              <a:spcBef>
                <a:spcPct val="50000"/>
              </a:spcBef>
            </a:pPr>
            <a:r>
              <a:rPr lang="es-MX" altLang="es-MX" sz="1800" dirty="0">
                <a:latin typeface="AmpleSoft" panose="02000000000000000000" pitchFamily="2" charset="0"/>
                <a:ea typeface="Arial Unicode MS" pitchFamily="-103" charset="0"/>
                <a:cs typeface="AmpleSoft Regular"/>
              </a:rPr>
              <a:t>Ser un Equipo de Alto Desempeño no es simplemente maximizar los resultados, es maximizar la sinergia; las capacidades de pensamiento grupal para la solución de problemas complejos;</a:t>
            </a:r>
            <a:r>
              <a:rPr lang="es-MX" sz="1800" dirty="0">
                <a:latin typeface="AmpleSoft" panose="02000000000000000000" pitchFamily="2" charset="0"/>
                <a:ea typeface="Arial Unicode MS" pitchFamily="-103" charset="0"/>
                <a:cs typeface="AmpleSoft Regular"/>
              </a:rPr>
              <a:t> clarificación de valores y  visión compartida; mejoramiento de la comunicación, confianza</a:t>
            </a:r>
            <a:r>
              <a:rPr lang="es-MX" altLang="es-MX" sz="1800" dirty="0">
                <a:latin typeface="AmpleSoft" panose="02000000000000000000" pitchFamily="2" charset="0"/>
                <a:ea typeface="Arial Unicode MS" pitchFamily="-103" charset="0"/>
                <a:cs typeface="AmpleSoft Regular"/>
              </a:rPr>
              <a:t> e </a:t>
            </a:r>
            <a:r>
              <a:rPr lang="es-MX" sz="1800" dirty="0">
                <a:latin typeface="AmpleSoft" panose="02000000000000000000" pitchFamily="2" charset="0"/>
                <a:ea typeface="Arial Unicode MS" pitchFamily="-103" charset="0"/>
                <a:cs typeface="AmpleSoft Regular"/>
              </a:rPr>
              <a:t>integración entre los integrantes del equipo.</a:t>
            </a:r>
            <a:endParaRPr lang="es-ES_tradnl" sz="1800" dirty="0">
              <a:latin typeface="AmpleSoft" panose="02000000000000000000" pitchFamily="2" charset="0"/>
              <a:ea typeface="Arial Unicode MS" pitchFamily="-103" charset="0"/>
              <a:cs typeface="AmpleSoft Regular"/>
            </a:endParaRPr>
          </a:p>
          <a:p>
            <a:pPr algn="just">
              <a:spcBef>
                <a:spcPct val="50000"/>
              </a:spcBef>
            </a:pPr>
            <a:endParaRPr lang="es-MX" altLang="es-MX" sz="1800" dirty="0">
              <a:latin typeface="AmpleSoft" panose="02000000000000000000" pitchFamily="2" charset="0"/>
              <a:ea typeface="Arial Unicode MS" pitchFamily="-103" charset="0"/>
              <a:cs typeface="AmpleSoft Regular"/>
            </a:endParaRPr>
          </a:p>
          <a:p>
            <a:pPr algn="just">
              <a:spcBef>
                <a:spcPct val="50000"/>
              </a:spcBef>
              <a:buFont typeface="Symbol" pitchFamily="2" charset="2"/>
              <a:buNone/>
            </a:pPr>
            <a:endParaRPr lang="es-MX" altLang="es-MX" sz="1800" dirty="0">
              <a:solidFill>
                <a:srgbClr val="000000"/>
              </a:solidFill>
              <a:latin typeface="AmpleSoft" panose="02000000000000000000" pitchFamily="2" charset="0"/>
              <a:ea typeface="Times" pitchFamily="2" charset="0"/>
              <a:cs typeface="Times" pitchFamily="2" charset="0"/>
            </a:endParaRPr>
          </a:p>
        </p:txBody>
      </p:sp>
      <p:pic>
        <p:nvPicPr>
          <p:cNvPr id="133126" name="Picture 6">
            <a:extLst>
              <a:ext uri="{FF2B5EF4-FFF2-40B4-BE49-F238E27FC236}">
                <a16:creationId xmlns:a16="http://schemas.microsoft.com/office/drawing/2014/main" xmlns="" id="{41735341-CEDF-6549-86BF-30F6D6EC8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24745"/>
            <a:ext cx="2597887" cy="1728192"/>
          </a:xfrm>
          <a:prstGeom prst="rect">
            <a:avLst/>
          </a:prstGeom>
          <a:noFill/>
          <a:ln>
            <a:noFill/>
          </a:ln>
          <a:effectLst>
            <a:outerShdw dist="107763" dir="81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>
            <a:extLst>
              <a:ext uri="{FF2B5EF4-FFF2-40B4-BE49-F238E27FC236}">
                <a16:creationId xmlns:a16="http://schemas.microsoft.com/office/drawing/2014/main" xmlns="" id="{260A289C-FA46-FD47-AF34-369CCBDEE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969" y="174992"/>
            <a:ext cx="771814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eaLnBrk="0" hangingPunct="0">
              <a:spcBef>
                <a:spcPct val="50000"/>
              </a:spcBef>
              <a:defRPr sz="4000" b="1">
                <a:latin typeface="AmpleSoft" panose="02000000000000000000" pitchFamily="2" charset="0"/>
              </a:defRPr>
            </a:lvl1pPr>
          </a:lstStyle>
          <a:p>
            <a:r>
              <a:rPr lang="es-MX" altLang="es-MX" b="0" dirty="0"/>
              <a:t>Equipos de Alto Desempeño</a:t>
            </a:r>
          </a:p>
        </p:txBody>
      </p:sp>
    </p:spTree>
    <p:extLst>
      <p:ext uri="{BB962C8B-B14F-4D97-AF65-F5344CB8AC3E}">
        <p14:creationId xmlns:p14="http://schemas.microsoft.com/office/powerpoint/2010/main" val="273275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 advAuto="0"/>
      <p:bldP spid="6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1143000" y="943153"/>
            <a:ext cx="711712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s-ES_tradnl" sz="3200" b="1" dirty="0">
                <a:solidFill>
                  <a:srgbClr val="FFFFFF"/>
                </a:solidFill>
                <a:latin typeface="AmpleSoft Bold"/>
                <a:ea typeface="Tahoma Negreta"/>
                <a:cs typeface="AmpleSoft Bold"/>
                <a:sym typeface="Tahoma Negreta"/>
              </a:rPr>
              <a:t>Contenidos Generales</a:t>
            </a:r>
            <a:endParaRPr lang="es-MX" sz="3200" b="1" dirty="0">
              <a:solidFill>
                <a:srgbClr val="FFFFFF"/>
              </a:solidFill>
              <a:latin typeface="AmpleSoft Bold"/>
              <a:ea typeface="Tahoma Negreta"/>
              <a:cs typeface="AmpleSoft Bold"/>
              <a:sym typeface="Tahoma Negreta"/>
            </a:endParaRPr>
          </a:p>
        </p:txBody>
      </p:sp>
      <p:sp>
        <p:nvSpPr>
          <p:cNvPr id="201743" name="Text Box 15"/>
          <p:cNvSpPr txBox="1">
            <a:spLocks noChangeArrowheads="1"/>
          </p:cNvSpPr>
          <p:nvPr/>
        </p:nvSpPr>
        <p:spPr bwMode="auto">
          <a:xfrm>
            <a:off x="854968" y="836712"/>
            <a:ext cx="5373216" cy="663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s-ES" altLang="es-MX" sz="1800" dirty="0">
                <a:latin typeface="AmpleSoft" panose="02000000000000000000" pitchFamily="2" charset="0"/>
                <a:cs typeface="Times New Roman" panose="02020603050405020304" pitchFamily="18" charset="0"/>
              </a:rPr>
              <a:t>Objetivo</a:t>
            </a:r>
            <a:r>
              <a:rPr lang="es-MX" altLang="es-MX" sz="1800" dirty="0">
                <a:latin typeface="AmpleSoft" panose="02000000000000000000" pitchFamily="2" charset="0"/>
                <a:cs typeface="Times New Roman" panose="02020603050405020304" pitchFamily="18" charset="0"/>
              </a:rPr>
              <a:t>s</a:t>
            </a:r>
            <a:r>
              <a:rPr lang="es-ES" altLang="es-MX" sz="1800" dirty="0">
                <a:latin typeface="AmpleSof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s-MX" altLang="es-MX" sz="1800" dirty="0">
                <a:latin typeface="AmpleSoft" panose="02000000000000000000" pitchFamily="2" charset="0"/>
                <a:cs typeface="Times New Roman" panose="02020603050405020304" pitchFamily="18" charset="0"/>
              </a:rPr>
              <a:t>Específicos</a:t>
            </a:r>
          </a:p>
          <a:p>
            <a:pPr marL="285750" indent="-285750" algn="just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sz="1800" dirty="0">
                <a:solidFill>
                  <a:srgbClr val="000000"/>
                </a:solidFill>
                <a:latin typeface="AmpleSoft" panose="02000000000000000000" pitchFamily="2" charset="0"/>
                <a:cs typeface="Times New Roman" panose="02020603050405020304" pitchFamily="18" charset="0"/>
              </a:rPr>
              <a:t>Lograr una Visi</a:t>
            </a:r>
            <a:r>
              <a:rPr lang="es-ES" sz="1800" dirty="0" err="1">
                <a:solidFill>
                  <a:srgbClr val="000000"/>
                </a:solidFill>
                <a:latin typeface="AmpleSoft" panose="02000000000000000000" pitchFamily="2" charset="0"/>
                <a:cs typeface="Times New Roman" panose="02020603050405020304" pitchFamily="18" charset="0"/>
              </a:rPr>
              <a:t>ón</a:t>
            </a:r>
            <a:r>
              <a:rPr lang="es-ES" sz="1800" dirty="0">
                <a:solidFill>
                  <a:srgbClr val="000000"/>
                </a:solidFill>
                <a:latin typeface="AmpleSoft" panose="02000000000000000000" pitchFamily="2" charset="0"/>
                <a:cs typeface="Times New Roman" panose="02020603050405020304" pitchFamily="18" charset="0"/>
              </a:rPr>
              <a:t> compartida, aumentar la sinergia y </a:t>
            </a:r>
            <a:r>
              <a:rPr lang="es-MX" sz="1800" dirty="0">
                <a:solidFill>
                  <a:srgbClr val="000000"/>
                </a:solidFill>
                <a:latin typeface="AmpleSoft" panose="02000000000000000000" pitchFamily="2" charset="0"/>
                <a:cs typeface="Times New Roman" panose="02020603050405020304" pitchFamily="18" charset="0"/>
              </a:rPr>
              <a:t>mejora  del clima organizacional en el equipo.</a:t>
            </a:r>
          </a:p>
          <a:p>
            <a:pPr marL="285750" indent="-285750" algn="just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sz="1800" dirty="0">
                <a:solidFill>
                  <a:srgbClr val="000000"/>
                </a:solidFill>
                <a:latin typeface="AmpleSoft" panose="02000000000000000000" pitchFamily="2" charset="0"/>
                <a:cs typeface="Times New Roman" panose="02020603050405020304" pitchFamily="18" charset="0"/>
              </a:rPr>
              <a:t>Evaluar y mejorar significativamente la calidad de  la comunicación intragrupal.</a:t>
            </a:r>
            <a:endParaRPr lang="es-ES_tradnl" sz="1800" dirty="0">
              <a:solidFill>
                <a:srgbClr val="000000"/>
              </a:solidFill>
              <a:latin typeface="AmpleSoft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sz="1800" dirty="0">
                <a:solidFill>
                  <a:srgbClr val="000000"/>
                </a:solidFill>
                <a:latin typeface="AmpleSoft" panose="02000000000000000000" pitchFamily="2" charset="0"/>
                <a:cs typeface="Times New Roman" panose="02020603050405020304" pitchFamily="18" charset="0"/>
              </a:rPr>
              <a:t>Identificar y diseñar estrategias de solución a los principales problemas que enfrentan actualmente.</a:t>
            </a:r>
            <a:endParaRPr lang="es-ES_tradnl" sz="1800" dirty="0">
              <a:solidFill>
                <a:srgbClr val="000000"/>
              </a:solidFill>
              <a:latin typeface="AmpleSoft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sz="1800" dirty="0">
                <a:solidFill>
                  <a:srgbClr val="000000"/>
                </a:solidFill>
                <a:latin typeface="AmpleSoft" panose="02000000000000000000" pitchFamily="2" charset="0"/>
                <a:cs typeface="Times New Roman" panose="02020603050405020304" pitchFamily="18" charset="0"/>
              </a:rPr>
              <a:t>Definir en conjunto los cambios específicos en el sistema o métodos de trabajo para mejorar el desempeño, haciéndolo más eficaz y satisfactorio.</a:t>
            </a:r>
            <a:endParaRPr lang="es-ES_tradnl" sz="1800" dirty="0">
              <a:solidFill>
                <a:srgbClr val="000000"/>
              </a:solidFill>
              <a:latin typeface="AmpleSoft" panose="02000000000000000000" pitchFamily="2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altLang="es-MX" sz="1400" dirty="0">
                <a:latin typeface="AmpleSoft" panose="02000000000000000000" pitchFamily="2" charset="0"/>
                <a:cs typeface="Times New Roman" panose="02020603050405020304" pitchFamily="18" charset="0"/>
              </a:rPr>
              <a:t>Contenidos Generales:</a:t>
            </a:r>
          </a:p>
          <a:p>
            <a:pPr marL="1200150" lvl="2" indent="-28575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sz="1400" dirty="0">
                <a:solidFill>
                  <a:srgbClr val="000000"/>
                </a:solidFill>
                <a:latin typeface="AmpleSoft" panose="02000000000000000000" pitchFamily="2" charset="0"/>
                <a:ea typeface="Times" pitchFamily="-104" charset="0"/>
                <a:cs typeface="AmpleSoft Regular"/>
              </a:rPr>
              <a:t>Reforzando la Visi</a:t>
            </a:r>
            <a:r>
              <a:rPr lang="es-ES" sz="1400" dirty="0" err="1">
                <a:solidFill>
                  <a:srgbClr val="000000"/>
                </a:solidFill>
                <a:latin typeface="AmpleSoft" panose="02000000000000000000" pitchFamily="2" charset="0"/>
                <a:ea typeface="Times" pitchFamily="-104" charset="0"/>
                <a:cs typeface="AmpleSoft Regular"/>
              </a:rPr>
              <a:t>ón</a:t>
            </a:r>
            <a:r>
              <a:rPr lang="es-ES" sz="1400" dirty="0">
                <a:solidFill>
                  <a:srgbClr val="000000"/>
                </a:solidFill>
                <a:latin typeface="AmpleSoft" panose="02000000000000000000" pitchFamily="2" charset="0"/>
                <a:ea typeface="Times" pitchFamily="-104" charset="0"/>
                <a:cs typeface="AmpleSoft Regular"/>
              </a:rPr>
              <a:t> Sistémica</a:t>
            </a:r>
            <a:endParaRPr lang="es-MX" sz="1400" dirty="0">
              <a:solidFill>
                <a:srgbClr val="000000"/>
              </a:solidFill>
              <a:latin typeface="AmpleSoft" panose="02000000000000000000" pitchFamily="2" charset="0"/>
              <a:ea typeface="Times" pitchFamily="-104" charset="0"/>
              <a:cs typeface="AmpleSoft Regular"/>
            </a:endParaRPr>
          </a:p>
          <a:p>
            <a:pPr marL="1200150" lvl="2" indent="-28575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sz="1400" dirty="0">
                <a:solidFill>
                  <a:srgbClr val="000000"/>
                </a:solidFill>
                <a:latin typeface="AmpleSoft" panose="02000000000000000000" pitchFamily="2" charset="0"/>
                <a:ea typeface="Times" pitchFamily="-104" charset="0"/>
                <a:cs typeface="AmpleSoft Regular"/>
              </a:rPr>
              <a:t>Autodiagn</a:t>
            </a:r>
            <a:r>
              <a:rPr lang="es-ES" sz="1400" dirty="0" err="1">
                <a:solidFill>
                  <a:srgbClr val="000000"/>
                </a:solidFill>
                <a:latin typeface="AmpleSoft" panose="02000000000000000000" pitchFamily="2" charset="0"/>
                <a:ea typeface="Times" pitchFamily="-104" charset="0"/>
                <a:cs typeface="AmpleSoft Regular"/>
              </a:rPr>
              <a:t>óstico</a:t>
            </a:r>
            <a:r>
              <a:rPr lang="es-ES" sz="1400" dirty="0">
                <a:solidFill>
                  <a:srgbClr val="000000"/>
                </a:solidFill>
                <a:latin typeface="AmpleSoft" panose="02000000000000000000" pitchFamily="2" charset="0"/>
                <a:ea typeface="Times" pitchFamily="-104" charset="0"/>
                <a:cs typeface="AmpleSoft Regular"/>
              </a:rPr>
              <a:t> Grupal</a:t>
            </a:r>
            <a:endParaRPr lang="es-MX" sz="1400" dirty="0">
              <a:solidFill>
                <a:srgbClr val="000000"/>
              </a:solidFill>
              <a:latin typeface="AmpleSoft" panose="02000000000000000000" pitchFamily="2" charset="0"/>
              <a:ea typeface="Times" pitchFamily="-104" charset="0"/>
              <a:cs typeface="AmpleSoft Regular"/>
            </a:endParaRPr>
          </a:p>
          <a:p>
            <a:pPr marL="1200150" lvl="2" indent="-28575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sz="1400" dirty="0">
                <a:solidFill>
                  <a:srgbClr val="000000"/>
                </a:solidFill>
                <a:latin typeface="AmpleSoft" panose="02000000000000000000" pitchFamily="2" charset="0"/>
                <a:ea typeface="Times" pitchFamily="-104" charset="0"/>
                <a:cs typeface="AmpleSoft Regular"/>
              </a:rPr>
              <a:t>Entendiendo las necesidades de todos</a:t>
            </a:r>
          </a:p>
          <a:p>
            <a:pPr marL="1200150" lvl="2" indent="-28575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sz="1400" dirty="0">
                <a:solidFill>
                  <a:srgbClr val="000000"/>
                </a:solidFill>
                <a:latin typeface="AmpleSoft" panose="02000000000000000000" pitchFamily="2" charset="0"/>
                <a:ea typeface="Times" pitchFamily="-104" charset="0"/>
                <a:cs typeface="AmpleSoft Regular"/>
              </a:rPr>
              <a:t>Conocer a la persona que esta detrás del puesto</a:t>
            </a:r>
          </a:p>
          <a:p>
            <a:pPr marL="1200150" lvl="2" indent="-28575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sz="1400" dirty="0">
                <a:solidFill>
                  <a:srgbClr val="000000"/>
                </a:solidFill>
                <a:latin typeface="AmpleSoft" panose="02000000000000000000" pitchFamily="2" charset="0"/>
                <a:ea typeface="Times" pitchFamily="-104" charset="0"/>
                <a:cs typeface="AmpleSoft Regular"/>
              </a:rPr>
              <a:t>Acuerdos para aumentar la Sinergia</a:t>
            </a:r>
          </a:p>
          <a:p>
            <a:pPr marL="1200150" lvl="2" indent="-28575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sz="1400" dirty="0">
                <a:solidFill>
                  <a:srgbClr val="000000"/>
                </a:solidFill>
                <a:latin typeface="AmpleSoft" panose="02000000000000000000" pitchFamily="2" charset="0"/>
                <a:ea typeface="Times" pitchFamily="-104" charset="0"/>
                <a:cs typeface="AmpleSoft Regular"/>
              </a:rPr>
              <a:t>Herramientas prácticas para la soluci</a:t>
            </a:r>
            <a:r>
              <a:rPr lang="es-ES" sz="1400" dirty="0" err="1">
                <a:solidFill>
                  <a:srgbClr val="000000"/>
                </a:solidFill>
                <a:latin typeface="AmpleSoft" panose="02000000000000000000" pitchFamily="2" charset="0"/>
                <a:ea typeface="Times" pitchFamily="-104" charset="0"/>
                <a:cs typeface="AmpleSoft Regular"/>
              </a:rPr>
              <a:t>ón</a:t>
            </a:r>
            <a:r>
              <a:rPr lang="es-ES" sz="1400" dirty="0">
                <a:solidFill>
                  <a:srgbClr val="000000"/>
                </a:solidFill>
                <a:latin typeface="AmpleSoft" panose="02000000000000000000" pitchFamily="2" charset="0"/>
                <a:ea typeface="Times" pitchFamily="-104" charset="0"/>
                <a:cs typeface="AmpleSoft Regular"/>
              </a:rPr>
              <a:t> conjunta de los principales problemas del equipo.</a:t>
            </a:r>
            <a:endParaRPr lang="es-MX" sz="1400" dirty="0">
              <a:solidFill>
                <a:srgbClr val="000000"/>
              </a:solidFill>
              <a:latin typeface="AmpleSoft" panose="02000000000000000000" pitchFamily="2" charset="0"/>
              <a:ea typeface="Times" pitchFamily="-104" charset="0"/>
              <a:cs typeface="AmpleSoft Regular"/>
            </a:endParaRPr>
          </a:p>
          <a:p>
            <a:pPr algn="just" eaLnBrk="0" hangingPunct="0">
              <a:spcBef>
                <a:spcPct val="50000"/>
              </a:spcBef>
            </a:pPr>
            <a:endParaRPr lang="es-MX" sz="1600" dirty="0">
              <a:solidFill>
                <a:srgbClr val="000000"/>
              </a:solidFill>
              <a:latin typeface="AmpleSoft" panose="02000000000000000000" pitchFamily="2" charset="0"/>
              <a:ea typeface="Times" pitchFamily="-104" charset="0"/>
              <a:cs typeface="AmpleSoft Regular"/>
            </a:endParaRPr>
          </a:p>
          <a:p>
            <a:pPr algn="just" eaLnBrk="0" hangingPunct="0">
              <a:spcBef>
                <a:spcPct val="50000"/>
              </a:spcBef>
              <a:buBlip>
                <a:blip r:embed="rId2"/>
              </a:buBlip>
            </a:pPr>
            <a:endParaRPr lang="es-MX" sz="1600" dirty="0">
              <a:solidFill>
                <a:srgbClr val="000000"/>
              </a:solidFill>
              <a:latin typeface="AmpleSoft" panose="02000000000000000000" pitchFamily="2" charset="0"/>
              <a:ea typeface="Times" pitchFamily="-104" charset="0"/>
              <a:cs typeface="AmpleSoft Regular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02D56356-C4E6-2D48-AE1A-4E9F3E6E38E7}"/>
              </a:ext>
            </a:extLst>
          </p:cNvPr>
          <p:cNvSpPr txBox="1"/>
          <p:nvPr/>
        </p:nvSpPr>
        <p:spPr>
          <a:xfrm>
            <a:off x="6161477" y="4653136"/>
            <a:ext cx="28039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latin typeface="AmpleSoft" panose="02000000000000000000" pitchFamily="2" charset="0"/>
              </a:rPr>
              <a:t>Formato de curso </a:t>
            </a:r>
          </a:p>
          <a:p>
            <a:r>
              <a:rPr lang="es-MX" dirty="0">
                <a:latin typeface="AmpleSoft" panose="02000000000000000000" pitchFamily="2" charset="0"/>
              </a:rPr>
              <a:t>Duraci</a:t>
            </a:r>
            <a:r>
              <a:rPr lang="es-ES" dirty="0" err="1">
                <a:latin typeface="AmpleSoft" panose="02000000000000000000" pitchFamily="2" charset="0"/>
              </a:rPr>
              <a:t>ón</a:t>
            </a:r>
            <a:r>
              <a:rPr lang="es-ES" dirty="0">
                <a:latin typeface="AmpleSoft" panose="02000000000000000000" pitchFamily="2" charset="0"/>
              </a:rPr>
              <a:t> </a:t>
            </a:r>
            <a:r>
              <a:rPr lang="es-MX" dirty="0">
                <a:latin typeface="AmpleSoft" panose="02000000000000000000" pitchFamily="2" charset="0"/>
              </a:rPr>
              <a:t>16hrs</a:t>
            </a:r>
          </a:p>
          <a:p>
            <a:r>
              <a:rPr lang="es-MX" dirty="0">
                <a:latin typeface="AmpleSoft" panose="02000000000000000000" pitchFamily="2" charset="0"/>
              </a:rPr>
              <a:t>2 d</a:t>
            </a:r>
            <a:r>
              <a:rPr lang="es-ES" dirty="0" err="1">
                <a:latin typeface="AmpleSoft" panose="02000000000000000000" pitchFamily="2" charset="0"/>
              </a:rPr>
              <a:t>ías</a:t>
            </a:r>
            <a:r>
              <a:rPr lang="es-ES" dirty="0">
                <a:latin typeface="AmpleSoft" panose="02000000000000000000" pitchFamily="2" charset="0"/>
              </a:rPr>
              <a:t> consecutivos</a:t>
            </a:r>
            <a:r>
              <a:rPr lang="es-MX" dirty="0">
                <a:latin typeface="AmpleSoft" panose="02000000000000000000" pitchFamily="2" charset="0"/>
              </a:rPr>
              <a:t> 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xmlns="" id="{07E3702C-71DC-0148-B329-9CEB91304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969" y="174992"/>
            <a:ext cx="771814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eaLnBrk="0" hangingPunct="0">
              <a:spcBef>
                <a:spcPct val="50000"/>
              </a:spcBef>
              <a:defRPr sz="4000" b="1">
                <a:latin typeface="AmpleSoft" panose="02000000000000000000" pitchFamily="2" charset="0"/>
              </a:defRPr>
            </a:lvl1pPr>
          </a:lstStyle>
          <a:p>
            <a:r>
              <a:rPr lang="es-MX" altLang="es-MX" b="0" dirty="0"/>
              <a:t>Equipos de Alto Desempeño</a:t>
            </a:r>
          </a:p>
        </p:txBody>
      </p:sp>
    </p:spTree>
    <p:extLst>
      <p:ext uri="{BB962C8B-B14F-4D97-AF65-F5344CB8AC3E}">
        <p14:creationId xmlns:p14="http://schemas.microsoft.com/office/powerpoint/2010/main" val="395531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1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1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autoUpdateAnimBg="0"/>
      <p:bldP spid="201743" grpId="0" autoUpdateAnimBg="0"/>
      <p:bldP spid="10" grpId="0" build="p" autoUpdateAnimBg="0" advAuto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SAVEMESSAGETIMESTAMP" val="RXP21/03/2014"/>
</p:tagLst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15073</TotalTime>
  <Words>152</Words>
  <Application>Microsoft Macintosh PowerPoint</Application>
  <PresentationFormat>Presentación en pantalla (4:3)</PresentationFormat>
  <Paragraphs>26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3" baseType="lpstr">
      <vt:lpstr>AmpleSoft</vt:lpstr>
      <vt:lpstr>AmpleSoft Bold</vt:lpstr>
      <vt:lpstr>AmpleSoft Regular</vt:lpstr>
      <vt:lpstr>Arial Unicode MS</vt:lpstr>
      <vt:lpstr>ＭＳ Ｐゴシック</vt:lpstr>
      <vt:lpstr>Symbol</vt:lpstr>
      <vt:lpstr>Tahoma Negreta</vt:lpstr>
      <vt:lpstr>Times</vt:lpstr>
      <vt:lpstr>Times New Roman</vt:lpstr>
      <vt:lpstr>Wingdings</vt:lpstr>
      <vt:lpstr>Diseño predeterminado</vt:lpstr>
      <vt:lpstr>Presentación de PowerPoint</vt:lpstr>
      <vt:lpstr>Presentación de PowerPoint</vt:lpstr>
    </vt:vector>
  </TitlesOfParts>
  <Company>Provolución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Rubén Flores Sahab</dc:creator>
  <cp:lastModifiedBy>Usuario de Microsoft Office</cp:lastModifiedBy>
  <cp:revision>459</cp:revision>
  <cp:lastPrinted>2018-11-23T21:54:34Z</cp:lastPrinted>
  <dcterms:created xsi:type="dcterms:W3CDTF">2016-06-02T18:11:13Z</dcterms:created>
  <dcterms:modified xsi:type="dcterms:W3CDTF">2019-01-02T06:23:23Z</dcterms:modified>
</cp:coreProperties>
</file>