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34" r:id="rId2"/>
    <p:sldId id="433" r:id="rId3"/>
  </p:sldIdLst>
  <p:sldSz cx="9144000" cy="6858000" type="screen4x3"/>
  <p:notesSz cx="7102475" cy="9388475"/>
  <p:custDataLst>
    <p:tags r:id="rId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CCFF"/>
    <a:srgbClr val="FFFFCC"/>
    <a:srgbClr val="990000"/>
    <a:srgbClr val="99FF33"/>
    <a:srgbClr val="FF9999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99652" autoAdjust="0"/>
  </p:normalViewPr>
  <p:slideViewPr>
    <p:cSldViewPr>
      <p:cViewPr varScale="1">
        <p:scale>
          <a:sx n="50" d="100"/>
          <a:sy n="50" d="100"/>
        </p:scale>
        <p:origin x="2296" y="176"/>
      </p:cViewPr>
      <p:guideLst>
        <p:guide orient="horz" pos="1344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EA448346-3E81-5F4A-9D0F-D4315172C0D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45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20163"/>
            <a:ext cx="30765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891CD85A-3159-DA46-93D6-8061BFAE726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230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969B3-EA21-7948-B78E-6AFD03AB31D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4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9AA7-E10B-6A43-8D2B-C338CF88E3A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2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043C-81CB-CA43-ACA3-E3520E27543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68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70BE-DD65-DD40-B9B2-46C6195E3F2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87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13C0-6346-FF4B-9E91-8C72301F14C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3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37A30-E70A-BC4F-9A33-0EEAA1401A9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71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CC15-DC19-FF4E-920F-81A8341E9BB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1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DA0E1-A240-4644-9940-7F3FE8FCBC4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62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3453-50FB-6C4F-A9C0-EE7188442B9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6336" y="332656"/>
            <a:ext cx="1255135" cy="104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8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52B0-2067-364E-83F3-46B2CDC84FE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0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6DD7-FE5B-0949-8794-493421F30CE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12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2F6870D-693F-614A-B3E0-CE2A6CCCE7B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pic>
        <p:nvPicPr>
          <p:cNvPr id="1031" name="Picture 7" descr="cenef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89000" y="825500"/>
            <a:ext cx="7086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280736" y="907911"/>
            <a:ext cx="70294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098675" lvl="2" algn="r" eaLnBrk="0" hangingPunct="0">
              <a:spcBef>
                <a:spcPct val="50000"/>
              </a:spcBef>
              <a:buFont typeface="Symbol" pitchFamily="-104" charset="2"/>
              <a:buNone/>
            </a:pPr>
            <a:endParaRPr lang="es-MX" sz="700" dirty="0">
              <a:solidFill>
                <a:srgbClr val="000000"/>
              </a:solidFill>
              <a:latin typeface="AmpleSoft" panose="02000000000000000000" pitchFamily="2" charset="0"/>
              <a:ea typeface="Times New Roman" pitchFamily="-104" charset="0"/>
              <a:cs typeface="Times New Roman" pitchFamily="-104" charset="0"/>
            </a:endParaRPr>
          </a:p>
          <a:p>
            <a:pPr marL="2098675" lvl="2" algn="r" eaLnBrk="0" hangingPunct="0">
              <a:spcBef>
                <a:spcPct val="50000"/>
              </a:spcBef>
              <a:buFont typeface="Symbol" pitchFamily="-104" charset="2"/>
              <a:buNone/>
            </a:pPr>
            <a:endParaRPr lang="es-ES" sz="1600" dirty="0">
              <a:solidFill>
                <a:srgbClr val="000000"/>
              </a:solidFill>
              <a:latin typeface="AmpleSoft" panose="02000000000000000000" pitchFamily="2" charset="0"/>
              <a:ea typeface="Times New Roman" pitchFamily="-104" charset="0"/>
              <a:cs typeface="Times New Roman" pitchFamily="-104" charset="0"/>
            </a:endParaRPr>
          </a:p>
          <a:p>
            <a:pPr marL="2098675" lvl="2" algn="r" eaLnBrk="0" hangingPunct="0"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Cualquiera puede ponerse furioso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... eso es fácil.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Pero estar enojado con  la persona correcta,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en la intensidad correcta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en el momento correcto,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por el motivo correcto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 y de la forma correcta,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4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eso es una virtud.</a:t>
            </a:r>
          </a:p>
          <a:p>
            <a:pPr marL="2289175" lvl="3" algn="r" eaLnBrk="0" hangingPunct="0">
              <a:lnSpc>
                <a:spcPct val="50000"/>
              </a:lnSpc>
              <a:spcBef>
                <a:spcPct val="50000"/>
              </a:spcBef>
              <a:buFont typeface="Symbol" pitchFamily="-104" charset="2"/>
              <a:buNone/>
            </a:pPr>
            <a:r>
              <a:rPr lang="es-ES" sz="1600" dirty="0">
                <a:solidFill>
                  <a:srgbClr val="000000"/>
                </a:solidFill>
                <a:latin typeface="AmpleSoft" panose="02000000000000000000" pitchFamily="2" charset="0"/>
                <a:ea typeface="Times New Roman" pitchFamily="-104" charset="0"/>
                <a:cs typeface="Times New Roman" pitchFamily="-104" charset="0"/>
              </a:rPr>
              <a:t>Aristóteles</a:t>
            </a:r>
            <a:endParaRPr lang="es-ES_tradnl" sz="1600" dirty="0">
              <a:latin typeface="AmpleSoft" panose="02000000000000000000" pitchFamily="2" charset="0"/>
              <a:ea typeface="Times" pitchFamily="-104" charset="0"/>
              <a:cs typeface="Times" pitchFamily="-104" charset="0"/>
            </a:endParaRPr>
          </a:p>
          <a:p>
            <a:pPr algn="just" eaLnBrk="0" hangingPunct="0">
              <a:spcBef>
                <a:spcPct val="50000"/>
              </a:spcBef>
              <a:buFont typeface="Symbol" pitchFamily="-104" charset="2"/>
              <a:buNone/>
            </a:pPr>
            <a:r>
              <a:rPr lang="es-ES_tradnl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Es común que personas con gran capacidad e inteligencia </a:t>
            </a:r>
            <a:r>
              <a:rPr lang="es-ES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técnica tengan una pobre inteligencia emocional, convirtiéndose en </a:t>
            </a:r>
            <a:r>
              <a:rPr lang="es-ES_tradnl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víctimas de sus propias reacciones emocionales.</a:t>
            </a:r>
          </a:p>
          <a:p>
            <a:pPr algn="just" eaLnBrk="0" hangingPunct="0">
              <a:spcBef>
                <a:spcPct val="50000"/>
              </a:spcBef>
              <a:buFont typeface="Symbol" pitchFamily="-104" charset="2"/>
              <a:buNone/>
            </a:pPr>
            <a:r>
              <a:rPr lang="es-ES_tradnl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 Muchos de nosotros hemos tratado por largo tiempo de “controlar nuestras emociones“ como si fueran nuestro demonio interno; a veces con éxito y otras no tanto.</a:t>
            </a:r>
            <a:endParaRPr lang="es-ES" sz="1600" dirty="0">
              <a:latin typeface="AmpleSoft" panose="02000000000000000000" pitchFamily="2" charset="0"/>
              <a:ea typeface="Times" pitchFamily="-104" charset="0"/>
              <a:cs typeface="Times" pitchFamily="-104" charset="0"/>
            </a:endParaRPr>
          </a:p>
          <a:p>
            <a:pPr algn="just" eaLnBrk="0" hangingPunct="0">
              <a:spcBef>
                <a:spcPct val="50000"/>
              </a:spcBef>
              <a:buFont typeface="Symbol" pitchFamily="-104" charset="2"/>
              <a:buNone/>
            </a:pPr>
            <a:r>
              <a:rPr lang="es-ES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Controlar nuestro destino emocional es uno de los retos más importantes de cualquier ser humano.</a:t>
            </a:r>
            <a:r>
              <a:rPr lang="es-MX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 requiere herramientas y</a:t>
            </a:r>
            <a:r>
              <a:rPr lang="es-ES" sz="1600" dirty="0">
                <a:latin typeface="AmpleSoft" panose="02000000000000000000" pitchFamily="2" charset="0"/>
                <a:ea typeface="Times" pitchFamily="-104" charset="0"/>
                <a:cs typeface="Times" pitchFamily="-104" charset="0"/>
              </a:rPr>
              <a:t> tener un entrenamiento sistemático físico y mental, a fin de ser capaces de salir rápidamente de los estados emocionales limitantes, expresar nuestras necesidades con asertividad y manejar situaciones difíciles con seguridad.</a:t>
            </a:r>
          </a:p>
          <a:p>
            <a:pPr algn="just" eaLnBrk="0" hangingPunct="0">
              <a:spcBef>
                <a:spcPct val="50000"/>
              </a:spcBef>
            </a:pPr>
            <a:endParaRPr lang="es-ES_tradnl" sz="2800" dirty="0">
              <a:latin typeface="AmpleSoft" panose="02000000000000000000" pitchFamily="2" charset="0"/>
              <a:cs typeface="AmpleSoft Regular"/>
            </a:endParaRPr>
          </a:p>
          <a:p>
            <a:pPr algn="just" eaLnBrk="0" hangingPunct="0">
              <a:spcBef>
                <a:spcPct val="50000"/>
              </a:spcBef>
              <a:buFont typeface="Symbol" pitchFamily="-104" charset="2"/>
              <a:buNone/>
            </a:pPr>
            <a:endParaRPr lang="es-ES_tradnl" sz="1600" dirty="0">
              <a:latin typeface="AmpleSoft" panose="02000000000000000000" pitchFamily="2" charset="0"/>
              <a:ea typeface="Times" pitchFamily="-104" charset="0"/>
              <a:cs typeface="Times" pitchFamily="-10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="" xmlns:a16="http://schemas.microsoft.com/office/drawing/2014/main" id="{7CE1E0A1-2E9B-574F-B839-570828312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00025"/>
            <a:ext cx="701198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altLang="es-MX" sz="4000" dirty="0">
                <a:latin typeface="AmpleSoft" panose="02000000000000000000" pitchFamily="2" charset="0"/>
              </a:rPr>
              <a:t> </a:t>
            </a:r>
            <a:r>
              <a:rPr lang="es-MX" sz="4000" dirty="0">
                <a:latin typeface="AmpleSoft" panose="02000000000000000000" pitchFamily="2" charset="0"/>
                <a:cs typeface="AmpleSoft Regular"/>
              </a:rPr>
              <a:t>Inteligencia Emocional</a:t>
            </a:r>
          </a:p>
        </p:txBody>
      </p:sp>
      <p:pic>
        <p:nvPicPr>
          <p:cNvPr id="6" name="Picture 5" descr="BA00416">
            <a:extLst>
              <a:ext uri="{FF2B5EF4-FFF2-40B4-BE49-F238E27FC236}">
                <a16:creationId xmlns="" xmlns:a16="http://schemas.microsoft.com/office/drawing/2014/main" id="{AA97CC22-7E13-2342-95C1-15603245D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2177646" cy="1914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091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9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 advAuto="0"/>
      <p:bldP spid="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1143000" y="943153"/>
            <a:ext cx="71171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s-ES_tradnl" sz="3200" b="1" dirty="0">
                <a:solidFill>
                  <a:srgbClr val="FFFFFF"/>
                </a:solidFill>
                <a:latin typeface="AmpleSoft Bold"/>
                <a:ea typeface="Tahoma Negreta"/>
                <a:cs typeface="AmpleSoft Bold"/>
                <a:sym typeface="Tahoma Negreta"/>
              </a:rPr>
              <a:t>Contenidos Generales</a:t>
            </a:r>
            <a:endParaRPr lang="es-MX" sz="3200" b="1" dirty="0">
              <a:solidFill>
                <a:srgbClr val="FFFFFF"/>
              </a:solidFill>
              <a:latin typeface="AmpleSoft Bold"/>
              <a:ea typeface="Tahoma Negreta"/>
              <a:cs typeface="AmpleSoft Bold"/>
              <a:sym typeface="Tahoma Negreta"/>
            </a:endParaRPr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854968" y="836712"/>
            <a:ext cx="5373216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s-ES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Objetivo</a:t>
            </a:r>
            <a:r>
              <a:rPr lang="es-MX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s</a:t>
            </a:r>
            <a:r>
              <a:rPr lang="es-ES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s-MX" altLang="es-MX" sz="1800" dirty="0">
                <a:latin typeface="AmpleSoft" panose="02000000000000000000" pitchFamily="2" charset="0"/>
                <a:cs typeface="Times New Roman" panose="02020603050405020304" pitchFamily="18" charset="0"/>
              </a:rPr>
              <a:t>Específicos</a:t>
            </a:r>
          </a:p>
          <a:p>
            <a:pPr marL="285750" indent="-285750" algn="just" eaLnBrk="0" hangingPunct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ES_tradnl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Brindar conocimiento experiencial de herramientas prácticas de Reeducación Emocional.</a:t>
            </a:r>
            <a:endParaRPr lang="es-ES" sz="1800" dirty="0">
              <a:solidFill>
                <a:srgbClr val="000000"/>
              </a:solidFill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 eaLnBrk="0" hangingPunct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ES_tradnl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Contar con herramientas prácticas de “desenganche” emocional.</a:t>
            </a:r>
          </a:p>
          <a:p>
            <a:pPr marL="285750" indent="-285750" algn="just" eaLnBrk="0" hangingPunct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ES_tradnl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Aumentar su capacidad de cómo manejar conversaciones difíciles y solucionar de conflictos.</a:t>
            </a:r>
          </a:p>
          <a:p>
            <a:pPr marL="285750" indent="-285750" algn="just" eaLnBrk="0" hangingPunct="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800" dirty="0">
                <a:solidFill>
                  <a:srgbClr val="000000"/>
                </a:solidFill>
                <a:latin typeface="AmpleSoft" panose="02000000000000000000" pitchFamily="2" charset="0"/>
                <a:cs typeface="Times New Roman" panose="02020603050405020304" pitchFamily="18" charset="0"/>
              </a:rPr>
              <a:t>Saber crear estados de seguridad personal en momentos críticos</a:t>
            </a:r>
            <a:endParaRPr lang="es-ES_tradnl" sz="1800" dirty="0">
              <a:solidFill>
                <a:srgbClr val="000000"/>
              </a:solidFill>
              <a:latin typeface="AmpleSoft" panose="02000000000000000000" pitchFamily="2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altLang="es-MX" sz="1400" dirty="0">
                <a:latin typeface="AmpleSoft" panose="02000000000000000000" pitchFamily="2" charset="0"/>
                <a:cs typeface="Times New Roman" panose="02020603050405020304" pitchFamily="18" charset="0"/>
              </a:rPr>
              <a:t>Contenidos Generales: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El liderazgo y la inteligencia emocional.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Emociones t</a:t>
            </a:r>
            <a:r>
              <a:rPr lang="es-ES" sz="1400" dirty="0" err="1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ó</a:t>
            </a: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xicas en el trabajo.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Manejo adecuado del Enojo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Libertad emocional ¿Es posible educar las emociones?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Herraminetas prácticas de desenganche emocional</a:t>
            </a:r>
          </a:p>
          <a:p>
            <a:pPr marL="1200150" lvl="2" indent="-2857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es-MX" sz="1400" dirty="0">
                <a:solidFill>
                  <a:srgbClr val="000000"/>
                </a:solidFill>
                <a:latin typeface="AmpleSoft" panose="02000000000000000000" pitchFamily="2" charset="0"/>
                <a:ea typeface="Times" pitchFamily="-104" charset="0"/>
                <a:cs typeface="AmpleSoft Regular"/>
              </a:rPr>
              <a:t>Herramientas prácticas para crear estados emocionales de seguridad autodominio y plenitud personal.</a:t>
            </a:r>
          </a:p>
          <a:p>
            <a:pPr algn="just" eaLnBrk="0" hangingPunct="0">
              <a:spcBef>
                <a:spcPct val="50000"/>
              </a:spcBef>
            </a:pPr>
            <a:endParaRPr lang="es-MX" sz="16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  <a:p>
            <a:pPr algn="just" eaLnBrk="0" hangingPunct="0">
              <a:spcBef>
                <a:spcPct val="50000"/>
              </a:spcBef>
              <a:buBlip>
                <a:blip r:embed="rId2"/>
              </a:buBlip>
            </a:pPr>
            <a:endParaRPr lang="es-MX" sz="1600" dirty="0">
              <a:solidFill>
                <a:srgbClr val="000000"/>
              </a:solidFill>
              <a:latin typeface="AmpleSoft" panose="02000000000000000000" pitchFamily="2" charset="0"/>
              <a:ea typeface="Times" pitchFamily="-104" charset="0"/>
              <a:cs typeface="AmpleSoft Regular"/>
            </a:endParaRPr>
          </a:p>
        </p:txBody>
      </p:sp>
      <p:pic>
        <p:nvPicPr>
          <p:cNvPr id="9" name="Picture 5" descr="BA004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9006" y="1700808"/>
            <a:ext cx="2457450" cy="2590800"/>
          </a:xfrm>
          <a:prstGeom prst="rect">
            <a:avLst/>
          </a:prstGeom>
          <a:noFill/>
        </p:spPr>
      </p:pic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2D56356-C4E6-2D48-AE1A-4E9F3E6E38E7}"/>
              </a:ext>
            </a:extLst>
          </p:cNvPr>
          <p:cNvSpPr txBox="1"/>
          <p:nvPr/>
        </p:nvSpPr>
        <p:spPr>
          <a:xfrm>
            <a:off x="6161477" y="4653136"/>
            <a:ext cx="280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AmpleSoft" panose="02000000000000000000" pitchFamily="2" charset="0"/>
              </a:rPr>
              <a:t>Formato de curso </a:t>
            </a:r>
          </a:p>
          <a:p>
            <a:r>
              <a:rPr lang="es-MX" dirty="0">
                <a:latin typeface="AmpleSoft" panose="02000000000000000000" pitchFamily="2" charset="0"/>
              </a:rPr>
              <a:t>Duraci</a:t>
            </a:r>
            <a:r>
              <a:rPr lang="es-ES" dirty="0" err="1">
                <a:latin typeface="AmpleSoft" panose="02000000000000000000" pitchFamily="2" charset="0"/>
              </a:rPr>
              <a:t>ón</a:t>
            </a:r>
            <a:r>
              <a:rPr lang="es-ES" dirty="0">
                <a:latin typeface="AmpleSoft" panose="02000000000000000000" pitchFamily="2" charset="0"/>
              </a:rPr>
              <a:t> </a:t>
            </a:r>
            <a:r>
              <a:rPr lang="es-MX" dirty="0">
                <a:latin typeface="AmpleSoft" panose="02000000000000000000" pitchFamily="2" charset="0"/>
              </a:rPr>
              <a:t>16hrs</a:t>
            </a:r>
          </a:p>
          <a:p>
            <a:r>
              <a:rPr lang="es-MX" dirty="0">
                <a:latin typeface="AmpleSoft" panose="02000000000000000000" pitchFamily="2" charset="0"/>
              </a:rPr>
              <a:t>2 d</a:t>
            </a:r>
            <a:r>
              <a:rPr lang="es-ES" dirty="0" err="1">
                <a:latin typeface="AmpleSoft" panose="02000000000000000000" pitchFamily="2" charset="0"/>
              </a:rPr>
              <a:t>ías</a:t>
            </a:r>
            <a:r>
              <a:rPr lang="es-ES" dirty="0">
                <a:latin typeface="AmpleSoft" panose="02000000000000000000" pitchFamily="2" charset="0"/>
              </a:rPr>
              <a:t> consecutivos</a:t>
            </a:r>
            <a:r>
              <a:rPr lang="es-MX" dirty="0">
                <a:latin typeface="AmpleSoft" panose="02000000000000000000" pitchFamily="2" charset="0"/>
              </a:rPr>
              <a:t> 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="" xmlns:a16="http://schemas.microsoft.com/office/drawing/2014/main" id="{07E3702C-71DC-0148-B329-9CEB91304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00025"/>
            <a:ext cx="701198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altLang="es-MX" sz="4000" dirty="0">
                <a:latin typeface="AmpleSoft" panose="02000000000000000000" pitchFamily="2" charset="0"/>
              </a:rPr>
              <a:t> </a:t>
            </a:r>
            <a:r>
              <a:rPr lang="es-MX" sz="4000" dirty="0">
                <a:latin typeface="AmpleSoft" panose="02000000000000000000" pitchFamily="2" charset="0"/>
                <a:cs typeface="AmpleSoft Regular"/>
              </a:rPr>
              <a:t>Inteligencia Emocional</a:t>
            </a:r>
          </a:p>
        </p:txBody>
      </p:sp>
    </p:spTree>
    <p:extLst>
      <p:ext uri="{BB962C8B-B14F-4D97-AF65-F5344CB8AC3E}">
        <p14:creationId xmlns:p14="http://schemas.microsoft.com/office/powerpoint/2010/main" val="222504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autoUpdateAnimBg="0"/>
      <p:bldP spid="201743" grpId="0" autoUpdateAnimBg="0"/>
      <p:bldP spid="10" grpId="0" build="p" autoUpdateAnimBg="0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21/03/2014"/>
</p:tagLst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15073</TotalTime>
  <Words>264</Words>
  <Application>Microsoft Macintosh PowerPoint</Application>
  <PresentationFormat>Presentación en pantalla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AmpleSoft</vt:lpstr>
      <vt:lpstr>AmpleSoft Bold</vt:lpstr>
      <vt:lpstr>AmpleSoft Regular</vt:lpstr>
      <vt:lpstr>ＭＳ Ｐゴシック</vt:lpstr>
      <vt:lpstr>Symbol</vt:lpstr>
      <vt:lpstr>Tahoma Negreta</vt:lpstr>
      <vt:lpstr>Times</vt:lpstr>
      <vt:lpstr>Times New Roman</vt:lpstr>
      <vt:lpstr>Wingdings</vt:lpstr>
      <vt:lpstr>Diseño predeterminado</vt:lpstr>
      <vt:lpstr>Presentación de PowerPoint</vt:lpstr>
      <vt:lpstr>Presentación de PowerPoint</vt:lpstr>
    </vt:vector>
  </TitlesOfParts>
  <Company>Provolución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Rubén Flores Sahab</dc:creator>
  <cp:lastModifiedBy>Usuario de Microsoft Office</cp:lastModifiedBy>
  <cp:revision>459</cp:revision>
  <cp:lastPrinted>2018-11-23T21:54:34Z</cp:lastPrinted>
  <dcterms:created xsi:type="dcterms:W3CDTF">2016-06-02T18:11:13Z</dcterms:created>
  <dcterms:modified xsi:type="dcterms:W3CDTF">2019-01-02T06:39:00Z</dcterms:modified>
</cp:coreProperties>
</file>