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449" r:id="rId2"/>
    <p:sldId id="450" r:id="rId3"/>
  </p:sldIdLst>
  <p:sldSz cx="9144000" cy="6858000" type="screen4x3"/>
  <p:notesSz cx="7102475" cy="9388475"/>
  <p:custDataLst>
    <p:tags r:id="rId6"/>
  </p:custDataLst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344">
          <p15:clr>
            <a:srgbClr val="A4A3A4"/>
          </p15:clr>
        </p15:guide>
        <p15:guide id="2" pos="27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CCCCFF"/>
    <a:srgbClr val="FFFFCC"/>
    <a:srgbClr val="990000"/>
    <a:srgbClr val="99FF33"/>
    <a:srgbClr val="FF9999"/>
    <a:srgbClr val="0000CC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604"/>
    <p:restoredTop sz="99652" autoAdjust="0"/>
  </p:normalViewPr>
  <p:slideViewPr>
    <p:cSldViewPr>
      <p:cViewPr varScale="1">
        <p:scale>
          <a:sx n="108" d="100"/>
          <a:sy n="108" d="100"/>
        </p:scale>
        <p:origin x="1680" y="200"/>
      </p:cViewPr>
      <p:guideLst>
        <p:guide orient="horz" pos="1344"/>
        <p:guide pos="27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handoutMaster" Target="handoutMasters/handoutMaster1.xml"/><Relationship Id="rId6" Type="http://schemas.openxmlformats.org/officeDocument/2006/relationships/tags" Target="tags/tag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defTabSz="942975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5900" y="0"/>
            <a:ext cx="30765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20163"/>
            <a:ext cx="307657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defTabSz="942975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5900" y="8920163"/>
            <a:ext cx="307657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>
              <a:defRPr sz="1200">
                <a:cs typeface="+mn-cs"/>
              </a:defRPr>
            </a:lvl1pPr>
          </a:lstStyle>
          <a:p>
            <a:pPr>
              <a:defRPr/>
            </a:pPr>
            <a:fld id="{EA448346-3E81-5F4A-9D0F-D4315172C0DE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54542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defTabSz="942975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5900" y="0"/>
            <a:ext cx="30765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704850"/>
            <a:ext cx="4694237" cy="3521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738" y="4459288"/>
            <a:ext cx="5207000" cy="422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20163"/>
            <a:ext cx="307657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defTabSz="942975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5900" y="8920163"/>
            <a:ext cx="307657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>
              <a:defRPr sz="1200">
                <a:cs typeface="+mn-cs"/>
              </a:defRPr>
            </a:lvl1pPr>
          </a:lstStyle>
          <a:p>
            <a:pPr>
              <a:defRPr/>
            </a:pPr>
            <a:fld id="{891CD85A-3159-DA46-93D6-8061BFAE726C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12305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41388" y="752475"/>
            <a:ext cx="5006975" cy="3756025"/>
          </a:xfrm>
        </p:spPr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02E49-6575-3B44-9E93-DDA8DA3BCFD0}" type="slidenum">
              <a:rPr lang="es-ES" altLang="es-MX" smtClean="0"/>
              <a:pPr/>
              <a:t>1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598642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969B3-EA21-7948-B78E-6AFD03AB31D8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5437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99AA7-E10B-6A43-8D2B-C338CF88E3A6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1218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E043C-81CB-CA43-ACA3-E3520E27543F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2688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370BE-DD65-DD40-B9B2-46C6195E3F2D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3877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813C0-6346-FF4B-9E91-8C72301F14CC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0384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37A30-E70A-BC4F-9A33-0EEAA1401A9E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8718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5CC15-DC19-FF4E-920F-81A8341E9BB2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4101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DA0E1-A240-4644-9940-7F3FE8FCBC4D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2621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7D3453-50FB-6C4F-A9C0-EE7188442B9B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96336" y="332656"/>
            <a:ext cx="1255135" cy="104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687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D52B0-2067-364E-83F3-46B2CDC84FE4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1054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D6DD7-FE5B-0949-8794-493421F30CE2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6120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82F6870D-693F-614A-B3E0-CE2A6CCCE7B2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  <p:pic>
        <p:nvPicPr>
          <p:cNvPr id="1031" name="Picture 7" descr="cenefa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57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Line 10"/>
          <p:cNvSpPr>
            <a:spLocks noChangeShapeType="1"/>
          </p:cNvSpPr>
          <p:nvPr userDrawn="1"/>
        </p:nvSpPr>
        <p:spPr bwMode="auto">
          <a:xfrm>
            <a:off x="889000" y="825500"/>
            <a:ext cx="7086600" cy="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3" name="Text Box 3">
            <a:extLst>
              <a:ext uri="{FF2B5EF4-FFF2-40B4-BE49-F238E27FC236}">
                <a16:creationId xmlns="" xmlns:a16="http://schemas.microsoft.com/office/drawing/2014/main" id="{B98A776D-7C72-3348-B8DB-FD783C0C4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458918"/>
            <a:ext cx="7391400" cy="4570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6003925" algn="l"/>
                <a:tab pos="6191250" algn="l"/>
                <a:tab pos="6565900" algn="l"/>
                <a:tab pos="68548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eaLnBrk="0" hangingPunct="0">
              <a:tabLst>
                <a:tab pos="6003925" algn="l"/>
                <a:tab pos="6191250" algn="l"/>
                <a:tab pos="6565900" algn="l"/>
                <a:tab pos="68548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6003925" algn="l"/>
                <a:tab pos="6191250" algn="l"/>
                <a:tab pos="6565900" algn="l"/>
                <a:tab pos="68548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6003925" algn="l"/>
                <a:tab pos="6191250" algn="l"/>
                <a:tab pos="6565900" algn="l"/>
                <a:tab pos="68548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5500" eaLnBrk="0" hangingPunct="0">
              <a:tabLst>
                <a:tab pos="6003925" algn="l"/>
                <a:tab pos="6191250" algn="l"/>
                <a:tab pos="6565900" algn="l"/>
                <a:tab pos="68548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2700" eaLnBrk="0" fontAlgn="base" hangingPunct="0">
              <a:spcBef>
                <a:spcPct val="0"/>
              </a:spcBef>
              <a:spcAft>
                <a:spcPct val="0"/>
              </a:spcAft>
              <a:tabLst>
                <a:tab pos="6003925" algn="l"/>
                <a:tab pos="6191250" algn="l"/>
                <a:tab pos="6565900" algn="l"/>
                <a:tab pos="68548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9900" eaLnBrk="0" fontAlgn="base" hangingPunct="0">
              <a:spcBef>
                <a:spcPct val="0"/>
              </a:spcBef>
              <a:spcAft>
                <a:spcPct val="0"/>
              </a:spcAft>
              <a:tabLst>
                <a:tab pos="6003925" algn="l"/>
                <a:tab pos="6191250" algn="l"/>
                <a:tab pos="6565900" algn="l"/>
                <a:tab pos="68548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7100" eaLnBrk="0" fontAlgn="base" hangingPunct="0">
              <a:spcBef>
                <a:spcPct val="0"/>
              </a:spcBef>
              <a:spcAft>
                <a:spcPct val="0"/>
              </a:spcAft>
              <a:tabLst>
                <a:tab pos="6003925" algn="l"/>
                <a:tab pos="6191250" algn="l"/>
                <a:tab pos="6565900" algn="l"/>
                <a:tab pos="68548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24300" eaLnBrk="0" fontAlgn="base" hangingPunct="0">
              <a:spcBef>
                <a:spcPct val="0"/>
              </a:spcBef>
              <a:spcAft>
                <a:spcPct val="0"/>
              </a:spcAft>
              <a:tabLst>
                <a:tab pos="6003925" algn="l"/>
                <a:tab pos="6191250" algn="l"/>
                <a:tab pos="6565900" algn="l"/>
                <a:tab pos="68548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 algn="r">
              <a:spcBef>
                <a:spcPct val="50000"/>
              </a:spcBef>
            </a:pPr>
            <a:r>
              <a:rPr lang="es-MX" sz="1200" dirty="0">
                <a:solidFill>
                  <a:srgbClr val="000000"/>
                </a:solidFill>
                <a:latin typeface="AmpleSoft" panose="02000000000000000000" pitchFamily="2" charset="0"/>
                <a:cs typeface="Times New Roman" charset="0"/>
              </a:rPr>
              <a:t>“Las palabras son ventanas o paredes,</a:t>
            </a:r>
          </a:p>
          <a:p>
            <a:pPr lvl="4" algn="r">
              <a:spcBef>
                <a:spcPct val="50000"/>
              </a:spcBef>
            </a:pPr>
            <a:r>
              <a:rPr lang="es-MX" sz="1200" dirty="0">
                <a:solidFill>
                  <a:srgbClr val="000000"/>
                </a:solidFill>
                <a:latin typeface="AmpleSoft" panose="02000000000000000000" pitchFamily="2" charset="0"/>
                <a:cs typeface="Times New Roman" charset="0"/>
              </a:rPr>
              <a:t> nos condenana o nos liberan”</a:t>
            </a:r>
          </a:p>
          <a:p>
            <a:pPr lvl="2" algn="r">
              <a:spcBef>
                <a:spcPct val="50000"/>
              </a:spcBef>
            </a:pPr>
            <a:r>
              <a:rPr lang="es-MX" sz="1200" dirty="0">
                <a:solidFill>
                  <a:srgbClr val="000000"/>
                </a:solidFill>
                <a:latin typeface="AmpleSoft" panose="02000000000000000000" pitchFamily="2" charset="0"/>
                <a:cs typeface="Times New Roman" charset="0"/>
              </a:rPr>
              <a:t>Ruth Bebermeyer</a:t>
            </a:r>
          </a:p>
          <a:p>
            <a:pPr algn="just">
              <a:spcBef>
                <a:spcPct val="50000"/>
              </a:spcBef>
              <a:buFont typeface="Symbol" pitchFamily="2" charset="2"/>
              <a:buNone/>
            </a:pPr>
            <a:r>
              <a:rPr lang="es-MX" sz="1800" dirty="0">
                <a:latin typeface="AmpleSoft" panose="02000000000000000000" pitchFamily="2" charset="0"/>
                <a:ea typeface="Arial Unicode MS" pitchFamily="-103" charset="0"/>
                <a:cs typeface="AmpleSoft Regular"/>
              </a:rPr>
              <a:t>Uno de los momentos más retadores en la vida de un ejecutivo es cuando éste se dirige a un auditorio.</a:t>
            </a:r>
          </a:p>
          <a:p>
            <a:pPr algn="just">
              <a:spcBef>
                <a:spcPct val="50000"/>
              </a:spcBef>
              <a:buFont typeface="Symbol" pitchFamily="2" charset="2"/>
              <a:buNone/>
            </a:pPr>
            <a:r>
              <a:rPr lang="es-MX" sz="1800" dirty="0">
                <a:latin typeface="AmpleSoft" panose="02000000000000000000" pitchFamily="2" charset="0"/>
                <a:ea typeface="Arial Unicode MS" pitchFamily="-103" charset="0"/>
                <a:cs typeface="AmpleSoft Regular"/>
              </a:rPr>
              <a:t> Ejecutivos, profesionales y líderes constantemente enfrentan el desafío de exponer ante auditorios exigentes, frente a reuniones de negocios, clientes e incluso ante sus pares. Si no se están preparados adecuadamente, el resultado podría ser una pérdida de credibilidad, una disminución a su imagen ante los otros o simplemente una mala interpretación.</a:t>
            </a:r>
            <a:endParaRPr lang="es-ES_tradnl" sz="1800" dirty="0">
              <a:latin typeface="AmpleSoft" panose="02000000000000000000" pitchFamily="2" charset="0"/>
              <a:ea typeface="Arial Unicode MS" pitchFamily="-103" charset="0"/>
              <a:cs typeface="AmpleSoft Regular"/>
            </a:endParaRPr>
          </a:p>
          <a:p>
            <a:pPr algn="just"/>
            <a:r>
              <a:rPr lang="es-MX" sz="1800" dirty="0">
                <a:latin typeface="AmpleSoft" panose="02000000000000000000" pitchFamily="2" charset="0"/>
                <a:ea typeface="Arial Unicode MS" pitchFamily="-103" charset="0"/>
                <a:cs typeface="AmpleSoft Regular"/>
              </a:rPr>
              <a:t>Nuestra comunicación eficaz puede hacer la diferencia entre éxito o fracaso e incluso constituirse en una ventaja comparativa en la búsqueda de alcanzar nuestros objetivos.</a:t>
            </a:r>
            <a:endParaRPr lang="es-MX" altLang="es-MX" sz="1800" dirty="0">
              <a:latin typeface="AmpleSoft" panose="02000000000000000000" pitchFamily="2" charset="0"/>
              <a:ea typeface="Arial Unicode MS" pitchFamily="-103" charset="0"/>
              <a:cs typeface="AmpleSoft Regular"/>
            </a:endParaRPr>
          </a:p>
          <a:p>
            <a:pPr algn="just">
              <a:spcBef>
                <a:spcPct val="50000"/>
              </a:spcBef>
              <a:buFont typeface="Symbol" pitchFamily="2" charset="2"/>
              <a:buNone/>
            </a:pPr>
            <a:endParaRPr lang="es-MX" altLang="es-MX" sz="1800" dirty="0">
              <a:solidFill>
                <a:srgbClr val="000000"/>
              </a:solidFill>
              <a:latin typeface="AmpleSoft" panose="02000000000000000000" pitchFamily="2" charset="0"/>
              <a:ea typeface="Times" pitchFamily="2" charset="0"/>
              <a:cs typeface="Times" pitchFamily="2" charset="0"/>
            </a:endParaRPr>
          </a:p>
        </p:txBody>
      </p:sp>
      <p:sp>
        <p:nvSpPr>
          <p:cNvPr id="6" name="Text Box 3">
            <a:extLst>
              <a:ext uri="{FF2B5EF4-FFF2-40B4-BE49-F238E27FC236}">
                <a16:creationId xmlns="" xmlns:a16="http://schemas.microsoft.com/office/drawing/2014/main" id="{260A289C-FA46-FD47-AF34-369CCBDEE2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969" y="174992"/>
            <a:ext cx="7718142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s-ES"/>
            </a:defPPr>
            <a:lvl1pPr eaLnBrk="0" hangingPunct="0">
              <a:spcBef>
                <a:spcPct val="50000"/>
              </a:spcBef>
              <a:defRPr sz="4000" b="1">
                <a:latin typeface="AmpleSoft" panose="02000000000000000000" pitchFamily="2" charset="0"/>
              </a:defRPr>
            </a:lvl1pPr>
          </a:lstStyle>
          <a:p>
            <a:r>
              <a:rPr lang="es-MX" b="0" dirty="0">
                <a:ea typeface="Tahoma Negreta"/>
                <a:cs typeface="AmpleSoft Bold"/>
                <a:sym typeface="Tahoma Negreta"/>
              </a:rPr>
              <a:t>Presentaci</a:t>
            </a:r>
            <a:r>
              <a:rPr lang="es-ES" b="0" dirty="0" err="1">
                <a:ea typeface="Tahoma Negreta"/>
                <a:cs typeface="AmpleSoft Bold"/>
                <a:sym typeface="Tahoma Negreta"/>
              </a:rPr>
              <a:t>ones</a:t>
            </a:r>
            <a:r>
              <a:rPr lang="es-MX" b="0" dirty="0">
                <a:ea typeface="Tahoma Negreta"/>
                <a:cs typeface="AmpleSoft Bold"/>
                <a:sym typeface="Tahoma Negreta"/>
              </a:rPr>
              <a:t> Efectivas</a:t>
            </a:r>
            <a:endParaRPr lang="es-MX" altLang="es-MX" b="0" dirty="0"/>
          </a:p>
        </p:txBody>
      </p:sp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178605EB-D1EA-3C4D-A1FE-8753079CC3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1052736"/>
            <a:ext cx="3242643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70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3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3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3" grpId="0" build="p" autoUpdateAnimBg="0" advAuto="0"/>
      <p:bldP spid="6" grpId="0" build="p" autoUpdateAnimBg="0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1" name="Text Box 3"/>
          <p:cNvSpPr txBox="1">
            <a:spLocks noChangeArrowheads="1"/>
          </p:cNvSpPr>
          <p:nvPr/>
        </p:nvSpPr>
        <p:spPr bwMode="auto">
          <a:xfrm>
            <a:off x="1143000" y="943153"/>
            <a:ext cx="7117128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s-ES_tradnl" sz="3200" b="1" dirty="0">
                <a:solidFill>
                  <a:srgbClr val="FFFFFF"/>
                </a:solidFill>
                <a:latin typeface="AmpleSoft Bold"/>
                <a:ea typeface="Tahoma Negreta"/>
                <a:cs typeface="AmpleSoft Bold"/>
                <a:sym typeface="Tahoma Negreta"/>
              </a:rPr>
              <a:t>Contenidos Generales</a:t>
            </a:r>
            <a:endParaRPr lang="es-MX" sz="3200" b="1" dirty="0">
              <a:solidFill>
                <a:srgbClr val="FFFFFF"/>
              </a:solidFill>
              <a:latin typeface="AmpleSoft Bold"/>
              <a:ea typeface="Tahoma Negreta"/>
              <a:cs typeface="AmpleSoft Bold"/>
              <a:sym typeface="Tahoma Negreta"/>
            </a:endParaRPr>
          </a:p>
        </p:txBody>
      </p:sp>
      <p:sp>
        <p:nvSpPr>
          <p:cNvPr id="201743" name="Text Box 15"/>
          <p:cNvSpPr txBox="1">
            <a:spLocks noChangeArrowheads="1"/>
          </p:cNvSpPr>
          <p:nvPr/>
        </p:nvSpPr>
        <p:spPr bwMode="auto">
          <a:xfrm>
            <a:off x="854968" y="836712"/>
            <a:ext cx="5373216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s-ES" altLang="es-MX" sz="1800" dirty="0">
                <a:latin typeface="AmpleSoft" panose="02000000000000000000" pitchFamily="2" charset="0"/>
                <a:cs typeface="Times New Roman" panose="02020603050405020304" pitchFamily="18" charset="0"/>
              </a:rPr>
              <a:t>Objetivo</a:t>
            </a:r>
            <a:r>
              <a:rPr lang="es-MX" altLang="es-MX" sz="1800" dirty="0">
                <a:latin typeface="AmpleSoft" panose="02000000000000000000" pitchFamily="2" charset="0"/>
                <a:cs typeface="Times New Roman" panose="02020603050405020304" pitchFamily="18" charset="0"/>
              </a:rPr>
              <a:t>s</a:t>
            </a:r>
            <a:r>
              <a:rPr lang="es-ES" altLang="es-MX" sz="1800" dirty="0">
                <a:latin typeface="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s-MX" altLang="es-MX" sz="1800" dirty="0">
                <a:latin typeface="AmpleSoft" panose="02000000000000000000" pitchFamily="2" charset="0"/>
                <a:cs typeface="Times New Roman" panose="02020603050405020304" pitchFamily="18" charset="0"/>
              </a:rPr>
              <a:t>Específicos</a:t>
            </a:r>
          </a:p>
          <a:p>
            <a:pPr marL="266700" lvl="1" indent="-342900" algn="just" eaLnBrk="0" hangingPunct="0">
              <a:spcBef>
                <a:spcPct val="500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es-MX" sz="1800" dirty="0">
                <a:latin typeface="AmpleSoft" panose="02000000000000000000" pitchFamily="2" charset="0"/>
              </a:rPr>
              <a:t>Adquirir herramientas prácticas que les permitan impactar e influir en su entorno de manera efectiva para lograr sus objetivos profesionales. </a:t>
            </a:r>
          </a:p>
          <a:p>
            <a:pPr marL="266700" lvl="1" indent="-342900" algn="just" eaLnBrk="0" hangingPunct="0">
              <a:spcBef>
                <a:spcPct val="500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es-MX" sz="1800" dirty="0">
                <a:latin typeface="AmpleSoft" panose="02000000000000000000" pitchFamily="2" charset="0"/>
              </a:rPr>
              <a:t>Incrementar la claridad y efectividad en su comunicación frente a público, basados en un programa personalizado de desarrollo de sus competencias.</a:t>
            </a:r>
            <a:endParaRPr lang="es-ES_tradnl" sz="1800" dirty="0">
              <a:latin typeface="AmpleSoft" panose="02000000000000000000" pitchFamily="2" charset="0"/>
            </a:endParaRPr>
          </a:p>
          <a:p>
            <a:pPr marL="266700" lvl="1" indent="-342900" algn="just" eaLnBrk="0" hangingPunct="0">
              <a:spcBef>
                <a:spcPct val="500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es-MX" sz="1800" dirty="0">
                <a:latin typeface="AmpleSoft" panose="02000000000000000000" pitchFamily="2" charset="0"/>
              </a:rPr>
              <a:t>Desarrollar y mantener estados internos de seguridad personal en momentos críticos.</a:t>
            </a:r>
            <a:endParaRPr lang="es-ES_tradnl" sz="1800" dirty="0">
              <a:latin typeface="AmpleSoft" panose="02000000000000000000" pitchFamily="2" charset="0"/>
            </a:endParaRPr>
          </a:p>
          <a:p>
            <a:pPr lvl="1">
              <a:spcBef>
                <a:spcPct val="50000"/>
              </a:spcBef>
            </a:pPr>
            <a:r>
              <a:rPr lang="es-MX" altLang="es-MX" sz="1400" dirty="0">
                <a:latin typeface="AmpleSoft" panose="02000000000000000000" pitchFamily="2" charset="0"/>
                <a:cs typeface="Times New Roman" panose="02020603050405020304" pitchFamily="18" charset="0"/>
              </a:rPr>
              <a:t>Contenidos Generales:</a:t>
            </a:r>
          </a:p>
          <a:p>
            <a:pPr marL="742950" lvl="1" indent="-285750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q"/>
            </a:pPr>
            <a:r>
              <a:rPr lang="es-MX" sz="1400" dirty="0">
                <a:solidFill>
                  <a:srgbClr val="000000"/>
                </a:solidFill>
                <a:latin typeface="AmpleSoft" panose="02000000000000000000" pitchFamily="2" charset="0"/>
              </a:rPr>
              <a:t>Claves de una presentaci</a:t>
            </a:r>
            <a:r>
              <a:rPr lang="es-ES" sz="1400" dirty="0" err="1">
                <a:solidFill>
                  <a:srgbClr val="000000"/>
                </a:solidFill>
                <a:latin typeface="AmpleSoft" panose="02000000000000000000" pitchFamily="2" charset="0"/>
              </a:rPr>
              <a:t>ón</a:t>
            </a:r>
            <a:r>
              <a:rPr lang="es-ES" sz="1400" dirty="0">
                <a:solidFill>
                  <a:srgbClr val="000000"/>
                </a:solidFill>
                <a:latin typeface="AmpleSoft" panose="02000000000000000000" pitchFamily="2" charset="0"/>
              </a:rPr>
              <a:t> de alto impacto</a:t>
            </a:r>
            <a:endParaRPr lang="es-MX" sz="1400" dirty="0">
              <a:solidFill>
                <a:srgbClr val="000000"/>
              </a:solidFill>
              <a:latin typeface="AmpleSoft" panose="02000000000000000000" pitchFamily="2" charset="0"/>
            </a:endParaRPr>
          </a:p>
          <a:p>
            <a:pPr marL="742950" lvl="1" indent="-285750" algn="just">
              <a:buClr>
                <a:srgbClr val="FF0000"/>
              </a:buClr>
              <a:buFont typeface="Wingdings" pitchFamily="2" charset="2"/>
              <a:buChar char="q"/>
            </a:pPr>
            <a:r>
              <a:rPr lang="es-MX" sz="1400" dirty="0">
                <a:solidFill>
                  <a:srgbClr val="000000"/>
                </a:solidFill>
                <a:latin typeface="AmpleSoft" panose="02000000000000000000" pitchFamily="2" charset="0"/>
              </a:rPr>
              <a:t>Supervisión personalizada para el incremento de la efectividad en la comunicación ante grupo. (Verbal, No verbal y Paraling</a:t>
            </a:r>
            <a:r>
              <a:rPr lang="es-ES" sz="1400" dirty="0" err="1">
                <a:solidFill>
                  <a:srgbClr val="000000"/>
                </a:solidFill>
                <a:latin typeface="AmpleSoft" panose="02000000000000000000" pitchFamily="2" charset="0"/>
              </a:rPr>
              <a:t>üística</a:t>
            </a:r>
            <a:r>
              <a:rPr lang="es-ES" sz="1400" dirty="0">
                <a:solidFill>
                  <a:srgbClr val="000000"/>
                </a:solidFill>
                <a:latin typeface="AmpleSoft" panose="02000000000000000000" pitchFamily="2" charset="0"/>
              </a:rPr>
              <a:t>)</a:t>
            </a:r>
            <a:endParaRPr lang="es-ES_tradnl" sz="1400" dirty="0">
              <a:solidFill>
                <a:srgbClr val="000000"/>
              </a:solidFill>
              <a:latin typeface="AmpleSoft" panose="02000000000000000000" pitchFamily="2" charset="0"/>
            </a:endParaRPr>
          </a:p>
          <a:p>
            <a:pPr marL="742950" lvl="1" indent="-285750" algn="just">
              <a:buClr>
                <a:srgbClr val="FF0000"/>
              </a:buClr>
              <a:buFont typeface="Wingdings" pitchFamily="2" charset="2"/>
              <a:buChar char="q"/>
            </a:pPr>
            <a:r>
              <a:rPr lang="es-MX" sz="1400" dirty="0">
                <a:solidFill>
                  <a:srgbClr val="000000"/>
                </a:solidFill>
                <a:latin typeface="AmpleSoft" panose="02000000000000000000" pitchFamily="2" charset="0"/>
              </a:rPr>
              <a:t>Manejo del espacio y uso de anclajes espaciales. </a:t>
            </a:r>
          </a:p>
          <a:p>
            <a:pPr marL="742950" lvl="1" indent="-285750" algn="just">
              <a:buClr>
                <a:srgbClr val="FF0000"/>
              </a:buClr>
              <a:buFont typeface="Wingdings" pitchFamily="2" charset="2"/>
              <a:buChar char="q"/>
            </a:pPr>
            <a:r>
              <a:rPr lang="es-MX" sz="1400" dirty="0">
                <a:solidFill>
                  <a:srgbClr val="000000"/>
                </a:solidFill>
                <a:latin typeface="AmpleSoft" panose="02000000000000000000" pitchFamily="2" charset="0"/>
              </a:rPr>
              <a:t>Escenas temidas del expositor. </a:t>
            </a:r>
            <a:endParaRPr lang="es-ES_tradnl" sz="1400" dirty="0">
              <a:solidFill>
                <a:srgbClr val="000000"/>
              </a:solidFill>
              <a:latin typeface="AmpleSoft" panose="02000000000000000000" pitchFamily="2" charset="0"/>
            </a:endParaRPr>
          </a:p>
          <a:p>
            <a:pPr marL="742950" lvl="1" indent="-285750" algn="just">
              <a:buClr>
                <a:srgbClr val="FF0000"/>
              </a:buClr>
              <a:buFont typeface="Wingdings" pitchFamily="2" charset="2"/>
              <a:buChar char="q"/>
            </a:pPr>
            <a:r>
              <a:rPr lang="es-MX" sz="1400" dirty="0">
                <a:solidFill>
                  <a:srgbClr val="000000"/>
                </a:solidFill>
                <a:latin typeface="AmpleSoft" panose="02000000000000000000" pitchFamily="2" charset="0"/>
              </a:rPr>
              <a:t>Manejo eficaz de recursos durante las presentaciones.</a:t>
            </a:r>
            <a:endParaRPr lang="es-ES_tradnl" sz="1400" dirty="0">
              <a:solidFill>
                <a:srgbClr val="000000"/>
              </a:solidFill>
              <a:latin typeface="AmpleSoft" panose="02000000000000000000" pitchFamily="2" charset="0"/>
            </a:endParaRPr>
          </a:p>
          <a:p>
            <a:pPr lvl="2">
              <a:spcBef>
                <a:spcPct val="50000"/>
              </a:spcBef>
              <a:buFontTx/>
              <a:buBlip>
                <a:blip r:embed="rId2"/>
              </a:buBlip>
            </a:pPr>
            <a:endParaRPr lang="es-MX" sz="1600" dirty="0">
              <a:solidFill>
                <a:srgbClr val="000000"/>
              </a:solidFill>
              <a:latin typeface="AmpleSoft" panose="02000000000000000000" pitchFamily="2" charset="0"/>
              <a:ea typeface="Times" pitchFamily="-104" charset="0"/>
              <a:cs typeface="AmpleSoft Regular"/>
            </a:endParaRPr>
          </a:p>
          <a:p>
            <a:pPr algn="just" eaLnBrk="0" hangingPunct="0">
              <a:spcBef>
                <a:spcPct val="50000"/>
              </a:spcBef>
              <a:buBlip>
                <a:blip r:embed="rId2"/>
              </a:buBlip>
            </a:pPr>
            <a:endParaRPr lang="es-MX" sz="1600" dirty="0">
              <a:solidFill>
                <a:srgbClr val="000000"/>
              </a:solidFill>
              <a:latin typeface="AmpleSoft" panose="02000000000000000000" pitchFamily="2" charset="0"/>
              <a:ea typeface="Times" pitchFamily="-104" charset="0"/>
              <a:cs typeface="AmpleSoft Regular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02D56356-C4E6-2D48-AE1A-4E9F3E6E38E7}"/>
              </a:ext>
            </a:extLst>
          </p:cNvPr>
          <p:cNvSpPr txBox="1"/>
          <p:nvPr/>
        </p:nvSpPr>
        <p:spPr>
          <a:xfrm>
            <a:off x="6161477" y="4653136"/>
            <a:ext cx="28039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latin typeface="AmpleSoft" panose="02000000000000000000" pitchFamily="2" charset="0"/>
              </a:rPr>
              <a:t>Formato de curso </a:t>
            </a:r>
          </a:p>
          <a:p>
            <a:r>
              <a:rPr lang="es-MX" dirty="0">
                <a:latin typeface="AmpleSoft" panose="02000000000000000000" pitchFamily="2" charset="0"/>
              </a:rPr>
              <a:t>Duraci</a:t>
            </a:r>
            <a:r>
              <a:rPr lang="es-ES" dirty="0" err="1">
                <a:latin typeface="AmpleSoft" panose="02000000000000000000" pitchFamily="2" charset="0"/>
              </a:rPr>
              <a:t>ón</a:t>
            </a:r>
            <a:r>
              <a:rPr lang="es-ES" dirty="0">
                <a:latin typeface="AmpleSoft" panose="02000000000000000000" pitchFamily="2" charset="0"/>
              </a:rPr>
              <a:t> </a:t>
            </a:r>
            <a:r>
              <a:rPr lang="es-MX" dirty="0">
                <a:latin typeface="AmpleSoft" panose="02000000000000000000" pitchFamily="2" charset="0"/>
              </a:rPr>
              <a:t>16hrs</a:t>
            </a:r>
          </a:p>
          <a:p>
            <a:r>
              <a:rPr lang="es-MX" dirty="0">
                <a:latin typeface="AmpleSoft" panose="02000000000000000000" pitchFamily="2" charset="0"/>
              </a:rPr>
              <a:t>2 d</a:t>
            </a:r>
            <a:r>
              <a:rPr lang="es-ES" dirty="0" err="1">
                <a:latin typeface="AmpleSoft" panose="02000000000000000000" pitchFamily="2" charset="0"/>
              </a:rPr>
              <a:t>ías</a:t>
            </a:r>
            <a:r>
              <a:rPr lang="es-ES" dirty="0">
                <a:latin typeface="AmpleSoft" panose="02000000000000000000" pitchFamily="2" charset="0"/>
              </a:rPr>
              <a:t> consecutivos</a:t>
            </a:r>
            <a:r>
              <a:rPr lang="es-MX" dirty="0">
                <a:latin typeface="AmpleSoft" panose="02000000000000000000" pitchFamily="2" charset="0"/>
              </a:rPr>
              <a:t> </a:t>
            </a:r>
          </a:p>
        </p:txBody>
      </p:sp>
      <p:sp>
        <p:nvSpPr>
          <p:cNvPr id="10" name="Text Box 3">
            <a:extLst>
              <a:ext uri="{FF2B5EF4-FFF2-40B4-BE49-F238E27FC236}">
                <a16:creationId xmlns="" xmlns:a16="http://schemas.microsoft.com/office/drawing/2014/main" id="{07E3702C-71DC-0148-B329-9CEB91304B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969" y="174992"/>
            <a:ext cx="7718142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s-ES"/>
            </a:defPPr>
            <a:lvl1pPr eaLnBrk="0" hangingPunct="0">
              <a:spcBef>
                <a:spcPct val="50000"/>
              </a:spcBef>
              <a:defRPr sz="4000" b="1">
                <a:latin typeface="AmpleSoft" panose="02000000000000000000" pitchFamily="2" charset="0"/>
              </a:defRPr>
            </a:lvl1pPr>
          </a:lstStyle>
          <a:p>
            <a:r>
              <a:rPr lang="es-MX" b="0" dirty="0">
                <a:ea typeface="Tahoma Negreta"/>
                <a:cs typeface="AmpleSoft Bold"/>
                <a:sym typeface="Tahoma Negreta"/>
              </a:rPr>
              <a:t>Presentaci</a:t>
            </a:r>
            <a:r>
              <a:rPr lang="es-ES" b="0" dirty="0" err="1">
                <a:ea typeface="Tahoma Negreta"/>
                <a:cs typeface="AmpleSoft Bold"/>
                <a:sym typeface="Tahoma Negreta"/>
              </a:rPr>
              <a:t>ones</a:t>
            </a:r>
            <a:r>
              <a:rPr lang="es-MX" b="0" dirty="0">
                <a:ea typeface="Tahoma Negreta"/>
                <a:cs typeface="AmpleSoft Bold"/>
                <a:sym typeface="Tahoma Negreta"/>
              </a:rPr>
              <a:t> Efectivas</a:t>
            </a:r>
            <a:endParaRPr lang="es-MX" altLang="es-MX" b="0" dirty="0"/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915BF3A9-5F1D-5745-BA54-BCFCD3D4F9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3782" y="1844824"/>
            <a:ext cx="2438400" cy="161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616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1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1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1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1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1" grpId="0" autoUpdateAnimBg="0"/>
      <p:bldP spid="201743" grpId="0" autoUpdateAnimBg="0"/>
      <p:bldP spid="10" grpId="0" build="p" autoUpdateAnimBg="0" advAuto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RPPTCOMPATIBLERD03" val="RXP"/>
  <p:tag name="VARPPTTYPE" val="RXP"/>
  <p:tag name="VARPPTSLIDEFORMAT" val="RXP"/>
  <p:tag name="VARPPTCOMPATIBLE4" val="RXP"/>
  <p:tag name="VARSAVEMESSAGETIMESTAMP" val="RXP21/03/2014"/>
</p:tagLst>
</file>

<file path=ppt/theme/theme1.xml><?xml version="1.0" encoding="utf-8"?>
<a:theme xmlns:a="http://schemas.openxmlformats.org/drawingml/2006/main" name="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15073</TotalTime>
  <Words>257</Words>
  <Application>Microsoft Macintosh PowerPoint</Application>
  <PresentationFormat>Presentación en pantalla (4:3)</PresentationFormat>
  <Paragraphs>23</Paragraphs>
  <Slides>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13" baseType="lpstr">
      <vt:lpstr>AmpleSoft</vt:lpstr>
      <vt:lpstr>AmpleSoft Bold</vt:lpstr>
      <vt:lpstr>AmpleSoft Regular</vt:lpstr>
      <vt:lpstr>Arial Unicode MS</vt:lpstr>
      <vt:lpstr>ＭＳ Ｐゴシック</vt:lpstr>
      <vt:lpstr>Symbol</vt:lpstr>
      <vt:lpstr>Tahoma Negreta</vt:lpstr>
      <vt:lpstr>Times</vt:lpstr>
      <vt:lpstr>Times New Roman</vt:lpstr>
      <vt:lpstr>Wingdings</vt:lpstr>
      <vt:lpstr>Diseño predeterminado</vt:lpstr>
      <vt:lpstr>Presentación de PowerPoint</vt:lpstr>
      <vt:lpstr>Presentación de PowerPoint</vt:lpstr>
    </vt:vector>
  </TitlesOfParts>
  <Company>Provolución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Rubén Flores Sahab</dc:creator>
  <cp:lastModifiedBy>Usuario de Microsoft Office</cp:lastModifiedBy>
  <cp:revision>459</cp:revision>
  <cp:lastPrinted>2018-11-23T21:54:34Z</cp:lastPrinted>
  <dcterms:created xsi:type="dcterms:W3CDTF">2016-06-02T18:11:13Z</dcterms:created>
  <dcterms:modified xsi:type="dcterms:W3CDTF">2019-01-02T06:40:39Z</dcterms:modified>
</cp:coreProperties>
</file>