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425" r:id="rId2"/>
    <p:sldId id="427" r:id="rId3"/>
  </p:sldIdLst>
  <p:sldSz cx="9144000" cy="6858000" type="screen4x3"/>
  <p:notesSz cx="7102475" cy="9388475"/>
  <p:custDataLst>
    <p:tags r:id="rId6"/>
  </p:custDataLst>
  <p:defaultTextStyle>
    <a:defPPr>
      <a:defRPr lang="es-E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344">
          <p15:clr>
            <a:srgbClr val="A4A3A4"/>
          </p15:clr>
        </p15:guide>
        <p15:guide id="2" pos="27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CCCCFF"/>
    <a:srgbClr val="FFFFCC"/>
    <a:srgbClr val="990000"/>
    <a:srgbClr val="99FF33"/>
    <a:srgbClr val="FF9999"/>
    <a:srgbClr val="0000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02"/>
    <p:restoredTop sz="99652" autoAdjust="0"/>
  </p:normalViewPr>
  <p:slideViewPr>
    <p:cSldViewPr>
      <p:cViewPr varScale="1">
        <p:scale>
          <a:sx n="110" d="100"/>
          <a:sy n="110" d="100"/>
        </p:scale>
        <p:origin x="1584" y="184"/>
      </p:cViewPr>
      <p:guideLst>
        <p:guide orient="horz" pos="1344"/>
        <p:guide pos="27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tags" Target="tags/tag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3076575" cy="4683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defTabSz="942975">
              <a:defRPr sz="1200">
                <a:latin typeface="Times New Roman" pitchFamily="18" charset="0"/>
                <a:ea typeface="+mn-ea"/>
                <a:cs typeface="+mn-cs"/>
              </a:defRPr>
            </a:lvl1pPr>
          </a:lstStyle>
          <a:p>
            <a:pPr>
              <a:defRPr/>
            </a:pPr>
            <a:endParaRPr lang="es-ES"/>
          </a:p>
        </p:txBody>
      </p:sp>
      <p:sp>
        <p:nvSpPr>
          <p:cNvPr id="91139" name="Rectangle 3"/>
          <p:cNvSpPr>
            <a:spLocks noGrp="1" noChangeArrowheads="1"/>
          </p:cNvSpPr>
          <p:nvPr>
            <p:ph type="dt" sz="quarter" idx="1"/>
          </p:nvPr>
        </p:nvSpPr>
        <p:spPr bwMode="auto">
          <a:xfrm>
            <a:off x="4025900" y="0"/>
            <a:ext cx="3076575" cy="4683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r" defTabSz="942975">
              <a:defRPr sz="1200">
                <a:latin typeface="Times New Roman" pitchFamily="18" charset="0"/>
                <a:ea typeface="+mn-ea"/>
                <a:cs typeface="+mn-cs"/>
              </a:defRPr>
            </a:lvl1pPr>
          </a:lstStyle>
          <a:p>
            <a:pPr>
              <a:defRPr/>
            </a:pPr>
            <a:endParaRPr lang="es-ES"/>
          </a:p>
        </p:txBody>
      </p:sp>
      <p:sp>
        <p:nvSpPr>
          <p:cNvPr id="91140" name="Rectangle 4"/>
          <p:cNvSpPr>
            <a:spLocks noGrp="1" noChangeArrowheads="1"/>
          </p:cNvSpPr>
          <p:nvPr>
            <p:ph type="ftr" sz="quarter" idx="2"/>
          </p:nvPr>
        </p:nvSpPr>
        <p:spPr bwMode="auto">
          <a:xfrm>
            <a:off x="0" y="8920163"/>
            <a:ext cx="3076575" cy="4683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defTabSz="942975">
              <a:defRPr sz="1200">
                <a:latin typeface="Times New Roman" pitchFamily="18" charset="0"/>
                <a:ea typeface="+mn-ea"/>
                <a:cs typeface="+mn-cs"/>
              </a:defRPr>
            </a:lvl1pPr>
          </a:lstStyle>
          <a:p>
            <a:pPr>
              <a:defRPr/>
            </a:pPr>
            <a:endParaRPr lang="es-ES"/>
          </a:p>
        </p:txBody>
      </p:sp>
      <p:sp>
        <p:nvSpPr>
          <p:cNvPr id="91141" name="Rectangle 5"/>
          <p:cNvSpPr>
            <a:spLocks noGrp="1" noChangeArrowheads="1"/>
          </p:cNvSpPr>
          <p:nvPr>
            <p:ph type="sldNum" sz="quarter" idx="3"/>
          </p:nvPr>
        </p:nvSpPr>
        <p:spPr bwMode="auto">
          <a:xfrm>
            <a:off x="4025900" y="8920163"/>
            <a:ext cx="3076575" cy="4683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r" defTabSz="942975">
              <a:defRPr sz="1200">
                <a:cs typeface="+mn-cs"/>
              </a:defRPr>
            </a:lvl1pPr>
          </a:lstStyle>
          <a:p>
            <a:pPr>
              <a:defRPr/>
            </a:pPr>
            <a:fld id="{EA448346-3E81-5F4A-9D0F-D4315172C0DE}" type="slidenum">
              <a:rPr lang="es-ES"/>
              <a:pPr>
                <a:defRPr/>
              </a:pPr>
              <a:t>‹Nr.›</a:t>
            </a:fld>
            <a:endParaRPr lang="es-ES"/>
          </a:p>
        </p:txBody>
      </p:sp>
    </p:spTree>
    <p:extLst>
      <p:ext uri="{BB962C8B-B14F-4D97-AF65-F5344CB8AC3E}">
        <p14:creationId xmlns:p14="http://schemas.microsoft.com/office/powerpoint/2010/main" val="1235454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6575" cy="4683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defTabSz="942975">
              <a:defRPr sz="1200">
                <a:latin typeface="Times New Roman" pitchFamily="18" charset="0"/>
                <a:ea typeface="+mn-ea"/>
                <a:cs typeface="+mn-cs"/>
              </a:defRPr>
            </a:lvl1pPr>
          </a:lstStyle>
          <a:p>
            <a:pPr>
              <a:defRPr/>
            </a:pPr>
            <a:endParaRPr lang="es-ES"/>
          </a:p>
        </p:txBody>
      </p:sp>
      <p:sp>
        <p:nvSpPr>
          <p:cNvPr id="11267" name="Rectangle 3"/>
          <p:cNvSpPr>
            <a:spLocks noGrp="1" noChangeArrowheads="1"/>
          </p:cNvSpPr>
          <p:nvPr>
            <p:ph type="dt" idx="1"/>
          </p:nvPr>
        </p:nvSpPr>
        <p:spPr bwMode="auto">
          <a:xfrm>
            <a:off x="4025900" y="0"/>
            <a:ext cx="3076575" cy="4683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r" defTabSz="942975">
              <a:defRPr sz="1200">
                <a:latin typeface="Times New Roman" pitchFamily="18" charset="0"/>
                <a:ea typeface="+mn-ea"/>
                <a:cs typeface="+mn-cs"/>
              </a:defRPr>
            </a:lvl1pPr>
          </a:lstStyle>
          <a:p>
            <a:pPr>
              <a:defRPr/>
            </a:pPr>
            <a:endParaRPr lang="es-ES"/>
          </a:p>
        </p:txBody>
      </p:sp>
      <p:sp>
        <p:nvSpPr>
          <p:cNvPr id="14340" name="Rectangle 4"/>
          <p:cNvSpPr>
            <a:spLocks noGrp="1" noRot="1" noChangeAspect="1" noChangeArrowheads="1" noTextEdit="1"/>
          </p:cNvSpPr>
          <p:nvPr>
            <p:ph type="sldImg" idx="2"/>
          </p:nvPr>
        </p:nvSpPr>
        <p:spPr bwMode="auto">
          <a:xfrm>
            <a:off x="1204913" y="704850"/>
            <a:ext cx="4694237" cy="3521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269" name="Rectangle 5"/>
          <p:cNvSpPr>
            <a:spLocks noGrp="1" noChangeArrowheads="1"/>
          </p:cNvSpPr>
          <p:nvPr>
            <p:ph type="body" sz="quarter" idx="3"/>
          </p:nvPr>
        </p:nvSpPr>
        <p:spPr bwMode="auto">
          <a:xfrm>
            <a:off x="947738" y="4459288"/>
            <a:ext cx="5207000" cy="4224337"/>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11270" name="Rectangle 6"/>
          <p:cNvSpPr>
            <a:spLocks noGrp="1" noChangeArrowheads="1"/>
          </p:cNvSpPr>
          <p:nvPr>
            <p:ph type="ftr" sz="quarter" idx="4"/>
          </p:nvPr>
        </p:nvSpPr>
        <p:spPr bwMode="auto">
          <a:xfrm>
            <a:off x="0" y="8920163"/>
            <a:ext cx="3076575" cy="4683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defTabSz="942975">
              <a:defRPr sz="1200">
                <a:latin typeface="Times New Roman" pitchFamily="18" charset="0"/>
                <a:ea typeface="+mn-ea"/>
                <a:cs typeface="+mn-cs"/>
              </a:defRPr>
            </a:lvl1pPr>
          </a:lstStyle>
          <a:p>
            <a:pPr>
              <a:defRPr/>
            </a:pPr>
            <a:endParaRPr lang="es-ES"/>
          </a:p>
        </p:txBody>
      </p:sp>
      <p:sp>
        <p:nvSpPr>
          <p:cNvPr id="11271" name="Rectangle 7"/>
          <p:cNvSpPr>
            <a:spLocks noGrp="1" noChangeArrowheads="1"/>
          </p:cNvSpPr>
          <p:nvPr>
            <p:ph type="sldNum" sz="quarter" idx="5"/>
          </p:nvPr>
        </p:nvSpPr>
        <p:spPr bwMode="auto">
          <a:xfrm>
            <a:off x="4025900" y="8920163"/>
            <a:ext cx="3076575" cy="4683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r" defTabSz="942975">
              <a:defRPr sz="1200">
                <a:cs typeface="+mn-cs"/>
              </a:defRPr>
            </a:lvl1pPr>
          </a:lstStyle>
          <a:p>
            <a:pPr>
              <a:defRPr/>
            </a:pPr>
            <a:fld id="{891CD85A-3159-DA46-93D6-8061BFAE726C}" type="slidenum">
              <a:rPr lang="es-ES"/>
              <a:pPr>
                <a:defRPr/>
              </a:pPr>
              <a:t>‹Nr.›</a:t>
            </a:fld>
            <a:endParaRPr lang="es-ES"/>
          </a:p>
        </p:txBody>
      </p:sp>
    </p:spTree>
    <p:extLst>
      <p:ext uri="{BB962C8B-B14F-4D97-AF65-F5344CB8AC3E}">
        <p14:creationId xmlns:p14="http://schemas.microsoft.com/office/powerpoint/2010/main" val="29512305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a:xfrm>
            <a:off x="941388" y="752475"/>
            <a:ext cx="5006975" cy="3756025"/>
          </a:xfrm>
        </p:spPr>
      </p:sp>
      <p:sp>
        <p:nvSpPr>
          <p:cNvPr id="3" name="Marcador de posición de notas 2"/>
          <p:cNvSpPr>
            <a:spLocks noGrp="1"/>
          </p:cNvSpPr>
          <p:nvPr>
            <p:ph type="body" idx="1"/>
          </p:nvPr>
        </p:nvSpPr>
        <p:spPr/>
        <p:txBody>
          <a:bodyPr/>
          <a:lstStyle/>
          <a:p>
            <a:endParaRPr lang="es-MX"/>
          </a:p>
        </p:txBody>
      </p:sp>
      <p:sp>
        <p:nvSpPr>
          <p:cNvPr id="4" name="Marcador de posición de número de diapositiva 3"/>
          <p:cNvSpPr>
            <a:spLocks noGrp="1"/>
          </p:cNvSpPr>
          <p:nvPr>
            <p:ph type="sldNum" sz="quarter" idx="10"/>
          </p:nvPr>
        </p:nvSpPr>
        <p:spPr/>
        <p:txBody>
          <a:bodyPr/>
          <a:lstStyle/>
          <a:p>
            <a:fld id="{12702E49-6575-3B44-9E93-DDA8DA3BCFD0}" type="slidenum">
              <a:rPr lang="es-ES" altLang="es-MX" smtClean="0"/>
              <a:pPr/>
              <a:t>1</a:t>
            </a:fld>
            <a:endParaRPr lang="es-ES" altLang="es-MX"/>
          </a:p>
        </p:txBody>
      </p:sp>
    </p:spTree>
    <p:extLst>
      <p:ext uri="{BB962C8B-B14F-4D97-AF65-F5344CB8AC3E}">
        <p14:creationId xmlns:p14="http://schemas.microsoft.com/office/powerpoint/2010/main" val="3376242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8B969B3-EA21-7948-B78E-6AFD03AB31D8}" type="slidenum">
              <a:rPr lang="es-ES"/>
              <a:pPr>
                <a:defRPr/>
              </a:pPr>
              <a:t>‹Nr.›</a:t>
            </a:fld>
            <a:endParaRPr lang="es-ES"/>
          </a:p>
        </p:txBody>
      </p:sp>
    </p:spTree>
    <p:extLst>
      <p:ext uri="{BB962C8B-B14F-4D97-AF65-F5344CB8AC3E}">
        <p14:creationId xmlns:p14="http://schemas.microsoft.com/office/powerpoint/2010/main" val="3175437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EC99AA7-E10B-6A43-8D2B-C338CF88E3A6}" type="slidenum">
              <a:rPr lang="es-ES"/>
              <a:pPr>
                <a:defRPr/>
              </a:pPr>
              <a:t>‹Nr.›</a:t>
            </a:fld>
            <a:endParaRPr lang="es-ES"/>
          </a:p>
        </p:txBody>
      </p:sp>
    </p:spTree>
    <p:extLst>
      <p:ext uri="{BB962C8B-B14F-4D97-AF65-F5344CB8AC3E}">
        <p14:creationId xmlns:p14="http://schemas.microsoft.com/office/powerpoint/2010/main" val="284121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16AE043C-81CB-CA43-ACA3-E3520E27543F}" type="slidenum">
              <a:rPr lang="es-ES"/>
              <a:pPr>
                <a:defRPr/>
              </a:pPr>
              <a:t>‹Nr.›</a:t>
            </a:fld>
            <a:endParaRPr lang="es-ES"/>
          </a:p>
        </p:txBody>
      </p:sp>
    </p:spTree>
    <p:extLst>
      <p:ext uri="{BB962C8B-B14F-4D97-AF65-F5344CB8AC3E}">
        <p14:creationId xmlns:p14="http://schemas.microsoft.com/office/powerpoint/2010/main" val="1772688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Haga clic para modificar el estilo de título del patrón</a:t>
            </a:r>
            <a:endParaRPr lang="es-MX" dirty="0"/>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DA370BE-DD65-DD40-B9B2-46C6195E3F2D}" type="slidenum">
              <a:rPr lang="es-ES"/>
              <a:pPr>
                <a:defRPr/>
              </a:pPr>
              <a:t>‹Nr.›</a:t>
            </a:fld>
            <a:endParaRPr lang="es-ES"/>
          </a:p>
        </p:txBody>
      </p:sp>
    </p:spTree>
    <p:extLst>
      <p:ext uri="{BB962C8B-B14F-4D97-AF65-F5344CB8AC3E}">
        <p14:creationId xmlns:p14="http://schemas.microsoft.com/office/powerpoint/2010/main" val="2343877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64813C0-6346-FF4B-9E91-8C72301F14CC}" type="slidenum">
              <a:rPr lang="es-ES"/>
              <a:pPr>
                <a:defRPr/>
              </a:pPr>
              <a:t>‹Nr.›</a:t>
            </a:fld>
            <a:endParaRPr lang="es-ES"/>
          </a:p>
        </p:txBody>
      </p:sp>
    </p:spTree>
    <p:extLst>
      <p:ext uri="{BB962C8B-B14F-4D97-AF65-F5344CB8AC3E}">
        <p14:creationId xmlns:p14="http://schemas.microsoft.com/office/powerpoint/2010/main" val="4150384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25937A30-E70A-BC4F-9A33-0EEAA1401A9E}" type="slidenum">
              <a:rPr lang="es-ES"/>
              <a:pPr>
                <a:defRPr/>
              </a:pPr>
              <a:t>‹Nr.›</a:t>
            </a:fld>
            <a:endParaRPr lang="es-ES"/>
          </a:p>
        </p:txBody>
      </p:sp>
    </p:spTree>
    <p:extLst>
      <p:ext uri="{BB962C8B-B14F-4D97-AF65-F5344CB8AC3E}">
        <p14:creationId xmlns:p14="http://schemas.microsoft.com/office/powerpoint/2010/main" val="2658718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3AF5CC15-DC19-FF4E-920F-81A8341E9BB2}" type="slidenum">
              <a:rPr lang="es-ES"/>
              <a:pPr>
                <a:defRPr/>
              </a:pPr>
              <a:t>‹Nr.›</a:t>
            </a:fld>
            <a:endParaRPr lang="es-ES"/>
          </a:p>
        </p:txBody>
      </p:sp>
    </p:spTree>
    <p:extLst>
      <p:ext uri="{BB962C8B-B14F-4D97-AF65-F5344CB8AC3E}">
        <p14:creationId xmlns:p14="http://schemas.microsoft.com/office/powerpoint/2010/main" val="1264101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AC4DA0E1-A240-4644-9940-7F3FE8FCBC4D}" type="slidenum">
              <a:rPr lang="es-ES"/>
              <a:pPr>
                <a:defRPr/>
              </a:pPr>
              <a:t>‹Nr.›</a:t>
            </a:fld>
            <a:endParaRPr lang="es-ES"/>
          </a:p>
        </p:txBody>
      </p:sp>
    </p:spTree>
    <p:extLst>
      <p:ext uri="{BB962C8B-B14F-4D97-AF65-F5344CB8AC3E}">
        <p14:creationId xmlns:p14="http://schemas.microsoft.com/office/powerpoint/2010/main" val="852621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E87D3453-50FB-6C4F-A9C0-EE7188442B9B}" type="slidenum">
              <a:rPr lang="es-ES"/>
              <a:pPr>
                <a:defRPr/>
              </a:pPr>
              <a:t>‹Nr.›</a:t>
            </a:fld>
            <a:endParaRPr lang="es-ES"/>
          </a:p>
        </p:txBody>
      </p:sp>
      <p:pic>
        <p:nvPicPr>
          <p:cNvPr id="6" name="Imagen 5"/>
          <p:cNvPicPr>
            <a:picLocks noChangeAspect="1"/>
          </p:cNvPicPr>
          <p:nvPr userDrawn="1"/>
        </p:nvPicPr>
        <p:blipFill>
          <a:blip r:embed="rId2"/>
          <a:stretch>
            <a:fillRect/>
          </a:stretch>
        </p:blipFill>
        <p:spPr>
          <a:xfrm>
            <a:off x="7596336" y="332656"/>
            <a:ext cx="1255135" cy="1042488"/>
          </a:xfrm>
          <a:prstGeom prst="rect">
            <a:avLst/>
          </a:prstGeom>
        </p:spPr>
      </p:pic>
    </p:spTree>
    <p:extLst>
      <p:ext uri="{BB962C8B-B14F-4D97-AF65-F5344CB8AC3E}">
        <p14:creationId xmlns:p14="http://schemas.microsoft.com/office/powerpoint/2010/main" val="3945687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EFBD52B0-2067-364E-83F3-46B2CDC84FE4}" type="slidenum">
              <a:rPr lang="es-ES"/>
              <a:pPr>
                <a:defRPr/>
              </a:pPr>
              <a:t>‹Nr.›</a:t>
            </a:fld>
            <a:endParaRPr lang="es-ES"/>
          </a:p>
        </p:txBody>
      </p:sp>
    </p:spTree>
    <p:extLst>
      <p:ext uri="{BB962C8B-B14F-4D97-AF65-F5344CB8AC3E}">
        <p14:creationId xmlns:p14="http://schemas.microsoft.com/office/powerpoint/2010/main" val="1351054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7DED6DD7-FE5B-0949-8794-493421F30CE2}" type="slidenum">
              <a:rPr lang="es-ES"/>
              <a:pPr>
                <a:defRPr/>
              </a:pPr>
              <a:t>‹Nr.›</a:t>
            </a:fld>
            <a:endParaRPr lang="es-ES"/>
          </a:p>
        </p:txBody>
      </p:sp>
    </p:spTree>
    <p:extLst>
      <p:ext uri="{BB962C8B-B14F-4D97-AF65-F5344CB8AC3E}">
        <p14:creationId xmlns:p14="http://schemas.microsoft.com/office/powerpoint/2010/main" val="23861201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mn-ea"/>
                <a:cs typeface="+mn-cs"/>
              </a:defRPr>
            </a:lvl1pPr>
          </a:lstStyle>
          <a:p>
            <a:pPr>
              <a:defRPr/>
            </a:pPr>
            <a:endParaRPr 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n-ea"/>
                <a:cs typeface="+mn-cs"/>
              </a:defRPr>
            </a:lvl1pPr>
          </a:lstStyle>
          <a:p>
            <a:pPr>
              <a:defRPr/>
            </a:pPr>
            <a:endParaRPr 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82F6870D-693F-614A-B3E0-CE2A6CCCE7B2}" type="slidenum">
              <a:rPr lang="es-ES"/>
              <a:pPr>
                <a:defRPr/>
              </a:pPr>
              <a:t>‹Nr.›</a:t>
            </a:fld>
            <a:endParaRPr lang="es-ES"/>
          </a:p>
        </p:txBody>
      </p:sp>
      <p:pic>
        <p:nvPicPr>
          <p:cNvPr id="1031" name="Picture 7" descr="cenefa"/>
          <p:cNvPicPr>
            <a:picLocks noChangeAspect="1" noChangeArrowheads="1"/>
          </p:cNvPicPr>
          <p:nvPr userDrawn="1"/>
        </p:nvPicPr>
        <p:blipFill>
          <a:blip r:embed="rId13">
            <a:extLst>
              <a:ext uri="{28A0092B-C50C-407E-A947-70E740481C1C}">
                <a14:useLocalDpi xmlns:a14="http://schemas.microsoft.com/office/drawing/2010/main"/>
              </a:ext>
            </a:extLst>
          </a:blip>
          <a:srcRect/>
          <a:stretch>
            <a:fillRect/>
          </a:stretch>
        </p:blipFill>
        <p:spPr bwMode="auto">
          <a:xfrm>
            <a:off x="0" y="0"/>
            <a:ext cx="8572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Line 10"/>
          <p:cNvSpPr>
            <a:spLocks noChangeShapeType="1"/>
          </p:cNvSpPr>
          <p:nvPr userDrawn="1"/>
        </p:nvSpPr>
        <p:spPr bwMode="auto">
          <a:xfrm>
            <a:off x="889000" y="825500"/>
            <a:ext cx="7086600" cy="0"/>
          </a:xfrm>
          <a:prstGeom prst="line">
            <a:avLst/>
          </a:prstGeom>
          <a:noFill/>
          <a:ln w="38100">
            <a:solidFill>
              <a:srgbClr val="CC3300"/>
            </a:solidFill>
            <a:round/>
            <a:headEnd/>
            <a:tailEnd/>
          </a:ln>
          <a:extLst>
            <a:ext uri="{909E8E84-426E-40DD-AFC4-6F175D3DCCD1}">
              <a14:hiddenFill xmlns:a14="http://schemas.microsoft.com/office/drawing/2010/main">
                <a:noFill/>
              </a14:hiddenFill>
            </a:ext>
          </a:extLst>
        </p:spPr>
        <p:txBody>
          <a:bodyPr/>
          <a:lstStyle/>
          <a:p>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0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a:extLst>
              <a:ext uri="{FF2B5EF4-FFF2-40B4-BE49-F238E27FC236}">
                <a16:creationId xmlns:a16="http://schemas.microsoft.com/office/drawing/2014/main" xmlns="" id="{5C4047AE-4D46-1D49-9D9B-0988086ECF4D}"/>
              </a:ext>
            </a:extLst>
          </p:cNvPr>
          <p:cNvSpPr txBox="1">
            <a:spLocks noChangeArrowheads="1"/>
          </p:cNvSpPr>
          <p:nvPr/>
        </p:nvSpPr>
        <p:spPr bwMode="auto">
          <a:xfrm>
            <a:off x="850900" y="188640"/>
            <a:ext cx="76200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spcBef>
                <a:spcPct val="50000"/>
              </a:spcBef>
            </a:pPr>
            <a:r>
              <a:rPr lang="es-MX" altLang="es-MX" sz="4000" dirty="0">
                <a:latin typeface="AmpleSoft" panose="02000000000000000000" pitchFamily="2" charset="0"/>
              </a:rPr>
              <a:t>Habilidades Gerenciales y Liderazgo Positivo </a:t>
            </a:r>
          </a:p>
        </p:txBody>
      </p:sp>
      <p:sp>
        <p:nvSpPr>
          <p:cNvPr id="93187" name="Text Box 3">
            <a:extLst>
              <a:ext uri="{FF2B5EF4-FFF2-40B4-BE49-F238E27FC236}">
                <a16:creationId xmlns:a16="http://schemas.microsoft.com/office/drawing/2014/main" xmlns="" id="{5E078EAE-4CE6-F14E-9ED1-E2D3FBAC018C}"/>
              </a:ext>
            </a:extLst>
          </p:cNvPr>
          <p:cNvSpPr txBox="1">
            <a:spLocks noChangeArrowheads="1"/>
          </p:cNvSpPr>
          <p:nvPr/>
        </p:nvSpPr>
        <p:spPr bwMode="auto">
          <a:xfrm>
            <a:off x="971600" y="914400"/>
            <a:ext cx="7776864" cy="5062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2098675"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lvl="2" algn="just">
              <a:spcBef>
                <a:spcPct val="50000"/>
              </a:spcBef>
              <a:buFont typeface="Symbol" pitchFamily="2" charset="2"/>
              <a:buNone/>
            </a:pPr>
            <a:r>
              <a:rPr lang="es-ES" altLang="es-MX" sz="1600" dirty="0">
                <a:solidFill>
                  <a:srgbClr val="000000"/>
                </a:solidFill>
                <a:latin typeface="AmpleSoft" panose="02000000000000000000" pitchFamily="2" charset="0"/>
                <a:cs typeface="Times New Roman" panose="02020603050405020304" pitchFamily="18" charset="0"/>
              </a:rPr>
              <a:t> </a:t>
            </a:r>
            <a:r>
              <a:rPr lang="es-MX" altLang="es-MX" sz="1600" dirty="0">
                <a:solidFill>
                  <a:srgbClr val="000000"/>
                </a:solidFill>
                <a:latin typeface="AmpleSoft" panose="02000000000000000000" pitchFamily="2" charset="0"/>
                <a:cs typeface="Times New Roman" panose="02020603050405020304" pitchFamily="18" charset="0"/>
              </a:rPr>
              <a:t>			</a:t>
            </a:r>
          </a:p>
          <a:p>
            <a:pPr lvl="2" algn="just">
              <a:spcBef>
                <a:spcPct val="50000"/>
              </a:spcBef>
              <a:buFont typeface="Symbol" pitchFamily="2" charset="2"/>
              <a:buNone/>
            </a:pPr>
            <a:endParaRPr lang="es-MX" altLang="es-MX" sz="1600" dirty="0">
              <a:solidFill>
                <a:srgbClr val="000000"/>
              </a:solidFill>
              <a:latin typeface="AmpleSoft" panose="02000000000000000000" pitchFamily="2" charset="0"/>
              <a:cs typeface="Times New Roman" panose="02020603050405020304" pitchFamily="18" charset="0"/>
            </a:endParaRPr>
          </a:p>
          <a:p>
            <a:pPr lvl="4" algn="r">
              <a:spcBef>
                <a:spcPct val="50000"/>
              </a:spcBef>
              <a:buFont typeface="Symbol" pitchFamily="2" charset="2"/>
              <a:buNone/>
            </a:pPr>
            <a:r>
              <a:rPr lang="es-ES" altLang="es-MX" sz="1100" dirty="0">
                <a:solidFill>
                  <a:srgbClr val="000000"/>
                </a:solidFill>
                <a:latin typeface="AmpleSoft" panose="02000000000000000000" pitchFamily="2" charset="0"/>
                <a:cs typeface="Times New Roman" panose="02020603050405020304" pitchFamily="18" charset="0"/>
              </a:rPr>
              <a:t>“El </a:t>
            </a:r>
            <a:r>
              <a:rPr lang="es-MX" altLang="es-MX" sz="1100" dirty="0">
                <a:solidFill>
                  <a:srgbClr val="000000"/>
                </a:solidFill>
                <a:latin typeface="AmpleSoft" panose="02000000000000000000" pitchFamily="2" charset="0"/>
                <a:cs typeface="Times New Roman" panose="02020603050405020304" pitchFamily="18" charset="0"/>
              </a:rPr>
              <a:t>mejor líder es el que,</a:t>
            </a:r>
          </a:p>
          <a:p>
            <a:pPr lvl="4" algn="r">
              <a:spcBef>
                <a:spcPct val="50000"/>
              </a:spcBef>
              <a:buFont typeface="Symbol" pitchFamily="2" charset="2"/>
              <a:buNone/>
            </a:pPr>
            <a:r>
              <a:rPr lang="es-MX" altLang="es-MX" sz="1100" dirty="0">
                <a:solidFill>
                  <a:srgbClr val="000000"/>
                </a:solidFill>
                <a:latin typeface="AmpleSoft" panose="02000000000000000000" pitchFamily="2" charset="0"/>
                <a:cs typeface="Times New Roman" panose="02020603050405020304" pitchFamily="18" charset="0"/>
              </a:rPr>
              <a:t>cuando ha concluido su trabajo y alcanzado su propósito,</a:t>
            </a:r>
          </a:p>
          <a:p>
            <a:pPr lvl="4" algn="r">
              <a:spcBef>
                <a:spcPct val="50000"/>
              </a:spcBef>
              <a:buFont typeface="Symbol" pitchFamily="2" charset="2"/>
              <a:buNone/>
            </a:pPr>
            <a:r>
              <a:rPr lang="es-MX" altLang="es-MX" sz="1100" dirty="0">
                <a:solidFill>
                  <a:srgbClr val="000000"/>
                </a:solidFill>
                <a:latin typeface="AmpleSoft" panose="02000000000000000000" pitchFamily="2" charset="0"/>
                <a:cs typeface="Times New Roman" panose="02020603050405020304" pitchFamily="18" charset="0"/>
              </a:rPr>
              <a:t>La gente dirá: “Lo hicimos nosotros”</a:t>
            </a:r>
          </a:p>
          <a:p>
            <a:pPr lvl="2" algn="r">
              <a:spcBef>
                <a:spcPct val="50000"/>
              </a:spcBef>
              <a:buFont typeface="Symbol" pitchFamily="2" charset="2"/>
              <a:buNone/>
            </a:pPr>
            <a:r>
              <a:rPr lang="es-MX" altLang="es-MX" sz="1100" dirty="0">
                <a:solidFill>
                  <a:srgbClr val="000000"/>
                </a:solidFill>
                <a:latin typeface="AmpleSoft" panose="02000000000000000000" pitchFamily="2" charset="0"/>
                <a:cs typeface="Times New Roman" panose="02020603050405020304" pitchFamily="18" charset="0"/>
              </a:rPr>
              <a:t>Lao Tse</a:t>
            </a:r>
          </a:p>
          <a:p>
            <a:pPr lvl="2" algn="r">
              <a:spcBef>
                <a:spcPct val="50000"/>
              </a:spcBef>
              <a:buFont typeface="Symbol" pitchFamily="2" charset="2"/>
              <a:buNone/>
            </a:pPr>
            <a:endParaRPr lang="es-MX" altLang="es-MX" sz="1100" dirty="0">
              <a:solidFill>
                <a:srgbClr val="000000"/>
              </a:solidFill>
              <a:latin typeface="AmpleSoft" panose="02000000000000000000" pitchFamily="2" charset="0"/>
              <a:cs typeface="Times New Roman" panose="02020603050405020304" pitchFamily="18" charset="0"/>
            </a:endParaRPr>
          </a:p>
          <a:p>
            <a:pPr lvl="2" algn="r">
              <a:spcBef>
                <a:spcPct val="50000"/>
              </a:spcBef>
              <a:buFont typeface="Symbol" pitchFamily="2" charset="2"/>
              <a:buNone/>
            </a:pPr>
            <a:endParaRPr lang="es-MX" altLang="es-MX" sz="1100" dirty="0">
              <a:solidFill>
                <a:srgbClr val="000000"/>
              </a:solidFill>
              <a:latin typeface="AmpleSoft" panose="02000000000000000000" pitchFamily="2" charset="0"/>
              <a:cs typeface="Times New Roman" panose="02020603050405020304" pitchFamily="18" charset="0"/>
            </a:endParaRPr>
          </a:p>
          <a:p>
            <a:pPr algn="just">
              <a:spcBef>
                <a:spcPct val="50000"/>
              </a:spcBef>
              <a:buFont typeface="Symbol" pitchFamily="2" charset="2"/>
              <a:buNone/>
            </a:pPr>
            <a:r>
              <a:rPr lang="es-MX" altLang="es-MX" sz="1600" dirty="0">
                <a:solidFill>
                  <a:srgbClr val="000000"/>
                </a:solidFill>
                <a:latin typeface="AmpleSoft" panose="02000000000000000000" pitchFamily="2" charset="0"/>
                <a:ea typeface="Times" pitchFamily="2" charset="0"/>
                <a:cs typeface="Times" pitchFamily="2" charset="0"/>
              </a:rPr>
              <a:t>Las organizaciones actuales cada vez más se tratan de alejar del modelo autoritario. Ya no es suficiente ser jefe para lograr que se logren los objetivos, así mismo la creciente interdiciplina hace que la capacidad de persuadir, convencer y negociar sean impresindibles.</a:t>
            </a:r>
          </a:p>
          <a:p>
            <a:pPr algn="just">
              <a:spcBef>
                <a:spcPct val="50000"/>
              </a:spcBef>
            </a:pPr>
            <a:r>
              <a:rPr lang="es-MX" sz="1600" dirty="0">
                <a:latin typeface="AmpleSoft" panose="02000000000000000000" pitchFamily="2" charset="0"/>
                <a:cs typeface="Arial" pitchFamily="34" charset="0"/>
              </a:rPr>
              <a:t>El liderazgo positivo </a:t>
            </a:r>
            <a:r>
              <a:rPr lang="es-ES_tradnl" sz="1600" dirty="0">
                <a:latin typeface="AmpleSoft" panose="02000000000000000000" pitchFamily="2" charset="0"/>
                <a:cs typeface="Arial" pitchFamily="34" charset="0"/>
              </a:rPr>
              <a:t>requiere mejorar las habilidades de: comunicación e influencia; resolver conflictos; generar confianza; </a:t>
            </a:r>
            <a:r>
              <a:rPr lang="es-MX" sz="1600" dirty="0">
                <a:latin typeface="AmpleSoft" panose="02000000000000000000" pitchFamily="2" charset="0"/>
                <a:cs typeface="Arial" pitchFamily="34" charset="0"/>
              </a:rPr>
              <a:t>orientar, empoderar y  motivar a los miembros del equipo.</a:t>
            </a:r>
            <a:endParaRPr lang="es-ES_tradnl" sz="1600" dirty="0">
              <a:latin typeface="AmpleSoft" panose="02000000000000000000" pitchFamily="2" charset="0"/>
              <a:cs typeface="Arial" pitchFamily="34" charset="0"/>
            </a:endParaRPr>
          </a:p>
          <a:p>
            <a:pPr algn="just">
              <a:spcBef>
                <a:spcPct val="50000"/>
              </a:spcBef>
            </a:pPr>
            <a:r>
              <a:rPr lang="es-MX" sz="1600" dirty="0">
                <a:latin typeface="AmpleSoft" panose="02000000000000000000" pitchFamily="2" charset="0"/>
                <a:cs typeface="Arial" pitchFamily="34" charset="0"/>
              </a:rPr>
              <a:t>Ello implica ayudarlas a desarrollar el máximo de sus capacidades, trascender sus barreras y limitaciones personales para alcanzar lo mejor de sí mismos y facilitarles que puedan actuar de manera sin</a:t>
            </a:r>
            <a:r>
              <a:rPr lang="es-ES" sz="1600" dirty="0">
                <a:latin typeface="AmpleSoft" panose="02000000000000000000" pitchFamily="2" charset="0"/>
                <a:cs typeface="Arial" pitchFamily="34" charset="0"/>
              </a:rPr>
              <a:t>é</a:t>
            </a:r>
            <a:r>
              <a:rPr lang="es-MX" sz="1600" dirty="0">
                <a:latin typeface="AmpleSoft" panose="02000000000000000000" pitchFamily="2" charset="0"/>
                <a:cs typeface="Arial" pitchFamily="34" charset="0"/>
              </a:rPr>
              <a:t>rgica como miembro de un equipo.</a:t>
            </a:r>
          </a:p>
        </p:txBody>
      </p:sp>
      <p:pic>
        <p:nvPicPr>
          <p:cNvPr id="93199" name="Picture 15" descr="C:\Documents and Settings\Rubén Flores Sahab\Mis documentos\MIS IMAGENES\Clasificado de Imagenes\GENTE EJECUTIVA\Favoritos Gente Ejecutiva\CA01666.jpg">
            <a:extLst>
              <a:ext uri="{FF2B5EF4-FFF2-40B4-BE49-F238E27FC236}">
                <a16:creationId xmlns:a16="http://schemas.microsoft.com/office/drawing/2014/main" xmlns="" id="{E3DF7DE9-D9F7-1946-B5DF-C8CB846C0916}"/>
              </a:ext>
            </a:extLst>
          </p:cNvPr>
          <p:cNvPicPr>
            <a:picLocks noChangeAspect="1" noChangeArrowheads="1"/>
          </p:cNvPicPr>
          <p:nvPr/>
        </p:nvPicPr>
        <p:blipFill>
          <a:blip r:embed="rId3"/>
          <a:srcRect/>
          <a:stretch>
            <a:fillRect/>
          </a:stretch>
        </p:blipFill>
        <p:spPr bwMode="auto">
          <a:xfrm>
            <a:off x="1187624" y="1512079"/>
            <a:ext cx="1800200" cy="1457305"/>
          </a:xfrm>
          <a:prstGeom prst="rect">
            <a:avLst/>
          </a:prstGeom>
          <a:noFill/>
          <a:effectLst>
            <a:outerShdw dist="107763" dir="8100000" algn="ctr" rotWithShape="0">
              <a:srgbClr val="808080"/>
            </a:outerShdw>
          </a:effectLst>
        </p:spPr>
      </p:pic>
    </p:spTree>
    <p:extLst>
      <p:ext uri="{BB962C8B-B14F-4D97-AF65-F5344CB8AC3E}">
        <p14:creationId xmlns:p14="http://schemas.microsoft.com/office/powerpoint/2010/main" val="6846702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3186"/>
                                        </p:tgtEl>
                                        <p:attrNameLst>
                                          <p:attrName>style.visibility</p:attrName>
                                        </p:attrNameLst>
                                      </p:cBhvr>
                                      <p:to>
                                        <p:strVal val="visible"/>
                                      </p:to>
                                    </p:set>
                                    <p:anim calcmode="lin" valueType="num">
                                      <p:cBhvr additive="base">
                                        <p:cTn id="7" dur="500" fill="hold"/>
                                        <p:tgtEl>
                                          <p:spTgt spid="93186"/>
                                        </p:tgtEl>
                                        <p:attrNameLst>
                                          <p:attrName>ppt_x</p:attrName>
                                        </p:attrNameLst>
                                      </p:cBhvr>
                                      <p:tavLst>
                                        <p:tav tm="0">
                                          <p:val>
                                            <p:strVal val="0-#ppt_w/2"/>
                                          </p:val>
                                        </p:tav>
                                        <p:tav tm="100000">
                                          <p:val>
                                            <p:strVal val="#ppt_x"/>
                                          </p:val>
                                        </p:tav>
                                      </p:tavLst>
                                    </p:anim>
                                    <p:anim calcmode="lin" valueType="num">
                                      <p:cBhvr additive="base">
                                        <p:cTn id="8" dur="500" fill="hold"/>
                                        <p:tgtEl>
                                          <p:spTgt spid="9318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93199"/>
                                        </p:tgtEl>
                                        <p:attrNameLst>
                                          <p:attrName>style.visibility</p:attrName>
                                        </p:attrNameLst>
                                      </p:cBhvr>
                                      <p:to>
                                        <p:strVal val="visible"/>
                                      </p:to>
                                    </p:set>
                                    <p:anim calcmode="lin" valueType="num">
                                      <p:cBhvr additive="base">
                                        <p:cTn id="13" dur="500" fill="hold"/>
                                        <p:tgtEl>
                                          <p:spTgt spid="93199"/>
                                        </p:tgtEl>
                                        <p:attrNameLst>
                                          <p:attrName>ppt_x</p:attrName>
                                        </p:attrNameLst>
                                      </p:cBhvr>
                                      <p:tavLst>
                                        <p:tav tm="0">
                                          <p:val>
                                            <p:strVal val="0-#ppt_w/2"/>
                                          </p:val>
                                        </p:tav>
                                        <p:tav tm="100000">
                                          <p:val>
                                            <p:strVal val="#ppt_x"/>
                                          </p:val>
                                        </p:tav>
                                      </p:tavLst>
                                    </p:anim>
                                    <p:anim calcmode="lin" valueType="num">
                                      <p:cBhvr additive="base">
                                        <p:cTn id="14" dur="500" fill="hold"/>
                                        <p:tgtEl>
                                          <p:spTgt spid="93199"/>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17" presetClass="entr" presetSubtype="10" fill="hold" grpId="0" nodeType="afterEffect">
                                  <p:stCondLst>
                                    <p:cond delay="0"/>
                                  </p:stCondLst>
                                  <p:childTnLst>
                                    <p:set>
                                      <p:cBhvr>
                                        <p:cTn id="17" dur="1" fill="hold">
                                          <p:stCondLst>
                                            <p:cond delay="0"/>
                                          </p:stCondLst>
                                        </p:cTn>
                                        <p:tgtEl>
                                          <p:spTgt spid="93187">
                                            <p:txEl>
                                              <p:pRg st="0" end="0"/>
                                            </p:txEl>
                                          </p:spTgt>
                                        </p:tgtEl>
                                        <p:attrNameLst>
                                          <p:attrName>style.visibility</p:attrName>
                                        </p:attrNameLst>
                                      </p:cBhvr>
                                      <p:to>
                                        <p:strVal val="visible"/>
                                      </p:to>
                                    </p:set>
                                    <p:anim calcmode="lin" valueType="num">
                                      <p:cBhvr>
                                        <p:cTn id="18" dur="500" fill="hold"/>
                                        <p:tgtEl>
                                          <p:spTgt spid="9318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93187">
                                            <p:txEl>
                                              <p:pRg st="0" end="0"/>
                                            </p:txEl>
                                          </p:spTgt>
                                        </p:tgtEl>
                                        <p:attrNameLst>
                                          <p:attrName>ppt_h</p:attrName>
                                        </p:attrNameLst>
                                      </p:cBhvr>
                                      <p:tavLst>
                                        <p:tav tm="0">
                                          <p:val>
                                            <p:strVal val="#ppt_h"/>
                                          </p:val>
                                        </p:tav>
                                        <p:tav tm="100000">
                                          <p:val>
                                            <p:strVal val="#ppt_h"/>
                                          </p:val>
                                        </p:tav>
                                      </p:tavLst>
                                    </p:anim>
                                  </p:childTnLst>
                                </p:cTn>
                              </p:par>
                              <p:par>
                                <p:cTn id="20" presetID="17" presetClass="entr" presetSubtype="10" fill="hold" grpId="0" nodeType="withEffect">
                                  <p:stCondLst>
                                    <p:cond delay="0"/>
                                  </p:stCondLst>
                                  <p:childTnLst>
                                    <p:set>
                                      <p:cBhvr>
                                        <p:cTn id="21" dur="1" fill="hold">
                                          <p:stCondLst>
                                            <p:cond delay="0"/>
                                          </p:stCondLst>
                                        </p:cTn>
                                        <p:tgtEl>
                                          <p:spTgt spid="93187">
                                            <p:txEl>
                                              <p:pRg st="2" end="2"/>
                                            </p:txEl>
                                          </p:spTgt>
                                        </p:tgtEl>
                                        <p:attrNameLst>
                                          <p:attrName>style.visibility</p:attrName>
                                        </p:attrNameLst>
                                      </p:cBhvr>
                                      <p:to>
                                        <p:strVal val="visible"/>
                                      </p:to>
                                    </p:set>
                                    <p:anim calcmode="lin" valueType="num">
                                      <p:cBhvr>
                                        <p:cTn id="22" dur="500" fill="hold"/>
                                        <p:tgtEl>
                                          <p:spTgt spid="93187">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93187">
                                            <p:txEl>
                                              <p:pRg st="2" end="2"/>
                                            </p:txEl>
                                          </p:spTgt>
                                        </p:tgtEl>
                                        <p:attrNameLst>
                                          <p:attrName>ppt_h</p:attrName>
                                        </p:attrNameLst>
                                      </p:cBhvr>
                                      <p:tavLst>
                                        <p:tav tm="0">
                                          <p:val>
                                            <p:strVal val="#ppt_h"/>
                                          </p:val>
                                        </p:tav>
                                        <p:tav tm="100000">
                                          <p:val>
                                            <p:strVal val="#ppt_h"/>
                                          </p:val>
                                        </p:tav>
                                      </p:tavLst>
                                    </p:anim>
                                  </p:childTnLst>
                                </p:cTn>
                              </p:par>
                              <p:par>
                                <p:cTn id="24" presetID="17" presetClass="entr" presetSubtype="10" fill="hold" grpId="0" nodeType="withEffect">
                                  <p:stCondLst>
                                    <p:cond delay="0"/>
                                  </p:stCondLst>
                                  <p:childTnLst>
                                    <p:set>
                                      <p:cBhvr>
                                        <p:cTn id="25" dur="1" fill="hold">
                                          <p:stCondLst>
                                            <p:cond delay="0"/>
                                          </p:stCondLst>
                                        </p:cTn>
                                        <p:tgtEl>
                                          <p:spTgt spid="93187">
                                            <p:txEl>
                                              <p:pRg st="3" end="3"/>
                                            </p:txEl>
                                          </p:spTgt>
                                        </p:tgtEl>
                                        <p:attrNameLst>
                                          <p:attrName>style.visibility</p:attrName>
                                        </p:attrNameLst>
                                      </p:cBhvr>
                                      <p:to>
                                        <p:strVal val="visible"/>
                                      </p:to>
                                    </p:set>
                                    <p:anim calcmode="lin" valueType="num">
                                      <p:cBhvr>
                                        <p:cTn id="26" dur="500" fill="hold"/>
                                        <p:tgtEl>
                                          <p:spTgt spid="93187">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93187">
                                            <p:txEl>
                                              <p:pRg st="3" end="3"/>
                                            </p:txEl>
                                          </p:spTgt>
                                        </p:tgtEl>
                                        <p:attrNameLst>
                                          <p:attrName>ppt_h</p:attrName>
                                        </p:attrNameLst>
                                      </p:cBhvr>
                                      <p:tavLst>
                                        <p:tav tm="0">
                                          <p:val>
                                            <p:strVal val="#ppt_h"/>
                                          </p:val>
                                        </p:tav>
                                        <p:tav tm="100000">
                                          <p:val>
                                            <p:strVal val="#ppt_h"/>
                                          </p:val>
                                        </p:tav>
                                      </p:tavLst>
                                    </p:anim>
                                  </p:childTnLst>
                                </p:cTn>
                              </p:par>
                              <p:par>
                                <p:cTn id="28" presetID="17" presetClass="entr" presetSubtype="10" fill="hold" grpId="0" nodeType="withEffect">
                                  <p:stCondLst>
                                    <p:cond delay="0"/>
                                  </p:stCondLst>
                                  <p:childTnLst>
                                    <p:set>
                                      <p:cBhvr>
                                        <p:cTn id="29" dur="1" fill="hold">
                                          <p:stCondLst>
                                            <p:cond delay="0"/>
                                          </p:stCondLst>
                                        </p:cTn>
                                        <p:tgtEl>
                                          <p:spTgt spid="93187">
                                            <p:txEl>
                                              <p:pRg st="4" end="4"/>
                                            </p:txEl>
                                          </p:spTgt>
                                        </p:tgtEl>
                                        <p:attrNameLst>
                                          <p:attrName>style.visibility</p:attrName>
                                        </p:attrNameLst>
                                      </p:cBhvr>
                                      <p:to>
                                        <p:strVal val="visible"/>
                                      </p:to>
                                    </p:set>
                                    <p:anim calcmode="lin" valueType="num">
                                      <p:cBhvr>
                                        <p:cTn id="30" dur="500" fill="hold"/>
                                        <p:tgtEl>
                                          <p:spTgt spid="93187">
                                            <p:txEl>
                                              <p:pRg st="4" end="4"/>
                                            </p:txEl>
                                          </p:spTgt>
                                        </p:tgtEl>
                                        <p:attrNameLst>
                                          <p:attrName>ppt_w</p:attrName>
                                        </p:attrNameLst>
                                      </p:cBhvr>
                                      <p:tavLst>
                                        <p:tav tm="0">
                                          <p:val>
                                            <p:fltVal val="0"/>
                                          </p:val>
                                        </p:tav>
                                        <p:tav tm="100000">
                                          <p:val>
                                            <p:strVal val="#ppt_w"/>
                                          </p:val>
                                        </p:tav>
                                      </p:tavLst>
                                    </p:anim>
                                    <p:anim calcmode="lin" valueType="num">
                                      <p:cBhvr>
                                        <p:cTn id="31" dur="500" fill="hold"/>
                                        <p:tgtEl>
                                          <p:spTgt spid="93187">
                                            <p:txEl>
                                              <p:pRg st="4" end="4"/>
                                            </p:txEl>
                                          </p:spTgt>
                                        </p:tgtEl>
                                        <p:attrNameLst>
                                          <p:attrName>ppt_h</p:attrName>
                                        </p:attrNameLst>
                                      </p:cBhvr>
                                      <p:tavLst>
                                        <p:tav tm="0">
                                          <p:val>
                                            <p:strVal val="#ppt_h"/>
                                          </p:val>
                                        </p:tav>
                                        <p:tav tm="100000">
                                          <p:val>
                                            <p:strVal val="#ppt_h"/>
                                          </p:val>
                                        </p:tav>
                                      </p:tavLst>
                                    </p:anim>
                                  </p:childTnLst>
                                </p:cTn>
                              </p:par>
                              <p:par>
                                <p:cTn id="32" presetID="17" presetClass="entr" presetSubtype="10" fill="hold" grpId="0" nodeType="withEffect">
                                  <p:stCondLst>
                                    <p:cond delay="0"/>
                                  </p:stCondLst>
                                  <p:childTnLst>
                                    <p:set>
                                      <p:cBhvr>
                                        <p:cTn id="33" dur="1" fill="hold">
                                          <p:stCondLst>
                                            <p:cond delay="0"/>
                                          </p:stCondLst>
                                        </p:cTn>
                                        <p:tgtEl>
                                          <p:spTgt spid="93187">
                                            <p:txEl>
                                              <p:pRg st="5" end="5"/>
                                            </p:txEl>
                                          </p:spTgt>
                                        </p:tgtEl>
                                        <p:attrNameLst>
                                          <p:attrName>style.visibility</p:attrName>
                                        </p:attrNameLst>
                                      </p:cBhvr>
                                      <p:to>
                                        <p:strVal val="visible"/>
                                      </p:to>
                                    </p:set>
                                    <p:anim calcmode="lin" valueType="num">
                                      <p:cBhvr>
                                        <p:cTn id="34" dur="500" fill="hold"/>
                                        <p:tgtEl>
                                          <p:spTgt spid="93187">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93187">
                                            <p:txEl>
                                              <p:pRg st="5" end="5"/>
                                            </p:txEl>
                                          </p:spTgt>
                                        </p:tgtEl>
                                        <p:attrNameLst>
                                          <p:attrName>ppt_h</p:attrName>
                                        </p:attrNameLst>
                                      </p:cBhvr>
                                      <p:tavLst>
                                        <p:tav tm="0">
                                          <p:val>
                                            <p:strVal val="#ppt_h"/>
                                          </p:val>
                                        </p:tav>
                                        <p:tav tm="100000">
                                          <p:val>
                                            <p:strVal val="#ppt_h"/>
                                          </p:val>
                                        </p:tav>
                                      </p:tavLst>
                                    </p:anim>
                                  </p:childTnLst>
                                </p:cTn>
                              </p:par>
                            </p:childTnLst>
                          </p:cTn>
                        </p:par>
                        <p:par>
                          <p:cTn id="36" fill="hold" nodeType="afterGroup">
                            <p:stCondLst>
                              <p:cond delay="1000"/>
                            </p:stCondLst>
                            <p:childTnLst>
                              <p:par>
                                <p:cTn id="37" presetID="17" presetClass="entr" presetSubtype="10" fill="hold" grpId="0" nodeType="afterEffect">
                                  <p:stCondLst>
                                    <p:cond delay="0"/>
                                  </p:stCondLst>
                                  <p:childTnLst>
                                    <p:set>
                                      <p:cBhvr>
                                        <p:cTn id="38" dur="1" fill="hold">
                                          <p:stCondLst>
                                            <p:cond delay="0"/>
                                          </p:stCondLst>
                                        </p:cTn>
                                        <p:tgtEl>
                                          <p:spTgt spid="93187">
                                            <p:txEl>
                                              <p:pRg st="8" end="8"/>
                                            </p:txEl>
                                          </p:spTgt>
                                        </p:tgtEl>
                                        <p:attrNameLst>
                                          <p:attrName>style.visibility</p:attrName>
                                        </p:attrNameLst>
                                      </p:cBhvr>
                                      <p:to>
                                        <p:strVal val="visible"/>
                                      </p:to>
                                    </p:set>
                                    <p:anim calcmode="lin" valueType="num">
                                      <p:cBhvr>
                                        <p:cTn id="39" dur="500" fill="hold"/>
                                        <p:tgtEl>
                                          <p:spTgt spid="93187">
                                            <p:txEl>
                                              <p:pRg st="8" end="8"/>
                                            </p:txEl>
                                          </p:spTgt>
                                        </p:tgtEl>
                                        <p:attrNameLst>
                                          <p:attrName>ppt_w</p:attrName>
                                        </p:attrNameLst>
                                      </p:cBhvr>
                                      <p:tavLst>
                                        <p:tav tm="0">
                                          <p:val>
                                            <p:fltVal val="0"/>
                                          </p:val>
                                        </p:tav>
                                        <p:tav tm="100000">
                                          <p:val>
                                            <p:strVal val="#ppt_w"/>
                                          </p:val>
                                        </p:tav>
                                      </p:tavLst>
                                    </p:anim>
                                    <p:anim calcmode="lin" valueType="num">
                                      <p:cBhvr>
                                        <p:cTn id="40" dur="500" fill="hold"/>
                                        <p:tgtEl>
                                          <p:spTgt spid="93187">
                                            <p:txEl>
                                              <p:pRg st="8" end="8"/>
                                            </p:txEl>
                                          </p:spTgt>
                                        </p:tgtEl>
                                        <p:attrNameLst>
                                          <p:attrName>ppt_h</p:attrName>
                                        </p:attrNameLst>
                                      </p:cBhvr>
                                      <p:tavLst>
                                        <p:tav tm="0">
                                          <p:val>
                                            <p:strVal val="#ppt_h"/>
                                          </p:val>
                                        </p:tav>
                                        <p:tav tm="100000">
                                          <p:val>
                                            <p:strVal val="#ppt_h"/>
                                          </p:val>
                                        </p:tav>
                                      </p:tavLst>
                                    </p:anim>
                                  </p:childTnLst>
                                </p:cTn>
                              </p:par>
                            </p:childTnLst>
                          </p:cTn>
                        </p:par>
                        <p:par>
                          <p:cTn id="41" fill="hold" nodeType="afterGroup">
                            <p:stCondLst>
                              <p:cond delay="1500"/>
                            </p:stCondLst>
                            <p:childTnLst>
                              <p:par>
                                <p:cTn id="42" presetID="17" presetClass="entr" presetSubtype="10" fill="hold" grpId="0" nodeType="afterEffect">
                                  <p:stCondLst>
                                    <p:cond delay="0"/>
                                  </p:stCondLst>
                                  <p:childTnLst>
                                    <p:set>
                                      <p:cBhvr>
                                        <p:cTn id="43" dur="1" fill="hold">
                                          <p:stCondLst>
                                            <p:cond delay="0"/>
                                          </p:stCondLst>
                                        </p:cTn>
                                        <p:tgtEl>
                                          <p:spTgt spid="93187">
                                            <p:txEl>
                                              <p:pRg st="9" end="9"/>
                                            </p:txEl>
                                          </p:spTgt>
                                        </p:tgtEl>
                                        <p:attrNameLst>
                                          <p:attrName>style.visibility</p:attrName>
                                        </p:attrNameLst>
                                      </p:cBhvr>
                                      <p:to>
                                        <p:strVal val="visible"/>
                                      </p:to>
                                    </p:set>
                                    <p:anim calcmode="lin" valueType="num">
                                      <p:cBhvr>
                                        <p:cTn id="44" dur="500" fill="hold"/>
                                        <p:tgtEl>
                                          <p:spTgt spid="93187">
                                            <p:txEl>
                                              <p:pRg st="9" end="9"/>
                                            </p:txEl>
                                          </p:spTgt>
                                        </p:tgtEl>
                                        <p:attrNameLst>
                                          <p:attrName>ppt_w</p:attrName>
                                        </p:attrNameLst>
                                      </p:cBhvr>
                                      <p:tavLst>
                                        <p:tav tm="0">
                                          <p:val>
                                            <p:fltVal val="0"/>
                                          </p:val>
                                        </p:tav>
                                        <p:tav tm="100000">
                                          <p:val>
                                            <p:strVal val="#ppt_w"/>
                                          </p:val>
                                        </p:tav>
                                      </p:tavLst>
                                    </p:anim>
                                    <p:anim calcmode="lin" valueType="num">
                                      <p:cBhvr>
                                        <p:cTn id="45" dur="500" fill="hold"/>
                                        <p:tgtEl>
                                          <p:spTgt spid="93187">
                                            <p:txEl>
                                              <p:pRg st="9" end="9"/>
                                            </p:txEl>
                                          </p:spTgt>
                                        </p:tgtEl>
                                        <p:attrNameLst>
                                          <p:attrName>ppt_h</p:attrName>
                                        </p:attrNameLst>
                                      </p:cBhvr>
                                      <p:tavLst>
                                        <p:tav tm="0">
                                          <p:val>
                                            <p:strVal val="#ppt_h"/>
                                          </p:val>
                                        </p:tav>
                                        <p:tav tm="100000">
                                          <p:val>
                                            <p:strVal val="#ppt_h"/>
                                          </p:val>
                                        </p:tav>
                                      </p:tavLst>
                                    </p:anim>
                                  </p:childTnLst>
                                </p:cTn>
                              </p:par>
                            </p:childTnLst>
                          </p:cTn>
                        </p:par>
                        <p:par>
                          <p:cTn id="46" fill="hold">
                            <p:stCondLst>
                              <p:cond delay="2000"/>
                            </p:stCondLst>
                            <p:childTnLst>
                              <p:par>
                                <p:cTn id="47" presetID="17" presetClass="entr" presetSubtype="10" fill="hold" grpId="0" nodeType="afterEffect">
                                  <p:stCondLst>
                                    <p:cond delay="0"/>
                                  </p:stCondLst>
                                  <p:childTnLst>
                                    <p:set>
                                      <p:cBhvr>
                                        <p:cTn id="48" dur="1" fill="hold">
                                          <p:stCondLst>
                                            <p:cond delay="0"/>
                                          </p:stCondLst>
                                        </p:cTn>
                                        <p:tgtEl>
                                          <p:spTgt spid="93187">
                                            <p:txEl>
                                              <p:pRg st="10" end="10"/>
                                            </p:txEl>
                                          </p:spTgt>
                                        </p:tgtEl>
                                        <p:attrNameLst>
                                          <p:attrName>style.visibility</p:attrName>
                                        </p:attrNameLst>
                                      </p:cBhvr>
                                      <p:to>
                                        <p:strVal val="visible"/>
                                      </p:to>
                                    </p:set>
                                    <p:anim calcmode="lin" valueType="num">
                                      <p:cBhvr>
                                        <p:cTn id="49" dur="500" fill="hold"/>
                                        <p:tgtEl>
                                          <p:spTgt spid="93187">
                                            <p:txEl>
                                              <p:pRg st="10" end="10"/>
                                            </p:txEl>
                                          </p:spTgt>
                                        </p:tgtEl>
                                        <p:attrNameLst>
                                          <p:attrName>ppt_w</p:attrName>
                                        </p:attrNameLst>
                                      </p:cBhvr>
                                      <p:tavLst>
                                        <p:tav tm="0">
                                          <p:val>
                                            <p:fltVal val="0"/>
                                          </p:val>
                                        </p:tav>
                                        <p:tav tm="100000">
                                          <p:val>
                                            <p:strVal val="#ppt_w"/>
                                          </p:val>
                                        </p:tav>
                                      </p:tavLst>
                                    </p:anim>
                                    <p:anim calcmode="lin" valueType="num">
                                      <p:cBhvr>
                                        <p:cTn id="50" dur="500" fill="hold"/>
                                        <p:tgtEl>
                                          <p:spTgt spid="93187">
                                            <p:txEl>
                                              <p:pRg st="10" end="1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autoUpdateAnimBg="0"/>
      <p:bldP spid="93187" grpId="0" build="p" autoUpdateAnimBg="0" advAuto="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a:xfrm>
            <a:off x="850900" y="566738"/>
            <a:ext cx="4559300" cy="5166518"/>
          </a:xfrm>
        </p:spPr>
        <p:txBody>
          <a:bodyPr/>
          <a:lstStyle/>
          <a:p>
            <a:pPr algn="ctr">
              <a:buFontTx/>
              <a:buBlip>
                <a:blip r:embed="rId2"/>
              </a:buBlip>
            </a:pPr>
            <a:endParaRPr lang="es-ES" sz="1800" dirty="0">
              <a:latin typeface="AmpleSoft" panose="02000000000000000000" pitchFamily="2" charset="0"/>
              <a:cs typeface="AmpleSoft Regular"/>
            </a:endParaRPr>
          </a:p>
          <a:p>
            <a:pPr marL="0" indent="0" algn="just">
              <a:buNone/>
            </a:pPr>
            <a:r>
              <a:rPr lang="es-ES" altLang="es-MX" sz="1800" dirty="0">
                <a:latin typeface="AmpleSoft" panose="02000000000000000000" pitchFamily="2" charset="0"/>
                <a:cs typeface="Times New Roman" panose="02020603050405020304" pitchFamily="18" charset="0"/>
              </a:rPr>
              <a:t>Objetivo</a:t>
            </a:r>
            <a:r>
              <a:rPr lang="es-MX" altLang="es-MX" sz="1800" dirty="0">
                <a:latin typeface="AmpleSoft" panose="02000000000000000000" pitchFamily="2" charset="0"/>
                <a:cs typeface="Times New Roman" panose="02020603050405020304" pitchFamily="18" charset="0"/>
              </a:rPr>
              <a:t>s</a:t>
            </a:r>
            <a:r>
              <a:rPr lang="es-ES" altLang="es-MX" sz="1800" dirty="0">
                <a:latin typeface="AmpleSoft" panose="02000000000000000000" pitchFamily="2" charset="0"/>
                <a:cs typeface="Times New Roman" panose="02020603050405020304" pitchFamily="18" charset="0"/>
              </a:rPr>
              <a:t> </a:t>
            </a:r>
            <a:r>
              <a:rPr lang="es-MX" altLang="es-MX" sz="1800" dirty="0">
                <a:latin typeface="AmpleSoft" panose="02000000000000000000" pitchFamily="2" charset="0"/>
                <a:cs typeface="Times New Roman" panose="02020603050405020304" pitchFamily="18" charset="0"/>
              </a:rPr>
              <a:t>Específicos</a:t>
            </a:r>
            <a:endParaRPr lang="es-ES" altLang="es-MX" sz="1800" dirty="0">
              <a:latin typeface="AmpleSoft" panose="02000000000000000000" pitchFamily="2" charset="0"/>
              <a:cs typeface="Times New Roman" panose="02020603050405020304" pitchFamily="18" charset="0"/>
            </a:endParaRPr>
          </a:p>
          <a:p>
            <a:pPr algn="just">
              <a:buClr>
                <a:srgbClr val="FF0000"/>
              </a:buClr>
              <a:buFont typeface="Wingdings" pitchFamily="2" charset="2"/>
              <a:buChar char="q"/>
            </a:pPr>
            <a:r>
              <a:rPr lang="es-ES_tradnl" sz="1800" dirty="0">
                <a:latin typeface="AmpleSoft" panose="02000000000000000000" pitchFamily="2" charset="0"/>
                <a:cs typeface="AmpleSoft Regular"/>
              </a:rPr>
              <a:t> </a:t>
            </a:r>
            <a:r>
              <a:rPr lang="es-ES" altLang="es-MX" sz="1800" dirty="0">
                <a:solidFill>
                  <a:srgbClr val="000000"/>
                </a:solidFill>
                <a:latin typeface="AmpleSoft" panose="02000000000000000000" pitchFamily="2" charset="0"/>
                <a:cs typeface="Times New Roman" panose="02020603050405020304" pitchFamily="18" charset="0"/>
              </a:rPr>
              <a:t> </a:t>
            </a:r>
            <a:r>
              <a:rPr lang="es-MX" altLang="es-MX" sz="1800" dirty="0">
                <a:solidFill>
                  <a:srgbClr val="000000"/>
                </a:solidFill>
                <a:latin typeface="AmpleSoft" panose="02000000000000000000" pitchFamily="2" charset="0"/>
                <a:cs typeface="Times New Roman" panose="02020603050405020304" pitchFamily="18" charset="0"/>
              </a:rPr>
              <a:t>Distinguir la diferencia entre un liderazgo autoritario y uno facilitador. </a:t>
            </a:r>
          </a:p>
          <a:p>
            <a:pPr algn="just">
              <a:buClr>
                <a:srgbClr val="FF0000"/>
              </a:buClr>
              <a:buFont typeface="Wingdings" pitchFamily="2" charset="2"/>
              <a:buChar char="q"/>
            </a:pPr>
            <a:r>
              <a:rPr lang="es-MX" altLang="es-MX" sz="1800" dirty="0">
                <a:solidFill>
                  <a:srgbClr val="000000"/>
                </a:solidFill>
                <a:latin typeface="AmpleSoft" panose="02000000000000000000" pitchFamily="2" charset="0"/>
                <a:cs typeface="Times New Roman" panose="02020603050405020304" pitchFamily="18" charset="0"/>
              </a:rPr>
              <a:t> </a:t>
            </a:r>
            <a:r>
              <a:rPr lang="es-ES" altLang="es-MX" sz="1800" dirty="0">
                <a:solidFill>
                  <a:srgbClr val="000000"/>
                </a:solidFill>
                <a:latin typeface="AmpleSoft" panose="02000000000000000000" pitchFamily="2" charset="0"/>
                <a:cs typeface="Times New Roman" panose="02020603050405020304" pitchFamily="18" charset="0"/>
              </a:rPr>
              <a:t>Mejorar su capacidad de identificar y lograr los objetivos que realmente les importan.</a:t>
            </a:r>
          </a:p>
          <a:p>
            <a:pPr algn="just">
              <a:buClr>
                <a:srgbClr val="FF0000"/>
              </a:buClr>
              <a:buFont typeface="Wingdings" pitchFamily="2" charset="2"/>
              <a:buChar char="q"/>
            </a:pPr>
            <a:r>
              <a:rPr lang="es-ES_tradnl" sz="1800" dirty="0">
                <a:latin typeface="AmpleSoft" panose="02000000000000000000" pitchFamily="2" charset="0"/>
                <a:cs typeface="AmpleSoft Regular"/>
              </a:rPr>
              <a:t>Adquirir Habilidades de Coaching Gerencial:</a:t>
            </a:r>
          </a:p>
          <a:p>
            <a:pPr lvl="1" algn="just">
              <a:buClr>
                <a:srgbClr val="FF0000"/>
              </a:buClr>
              <a:buFont typeface="Wingdings" pitchFamily="2" charset="2"/>
              <a:buChar char="q"/>
            </a:pPr>
            <a:r>
              <a:rPr lang="es-ES_tradnl" sz="1400" dirty="0">
                <a:latin typeface="AmpleSoft" panose="02000000000000000000" pitchFamily="2" charset="0"/>
                <a:cs typeface="AmpleSoft Regular"/>
              </a:rPr>
              <a:t>Escucha de Calidad.</a:t>
            </a:r>
          </a:p>
          <a:p>
            <a:pPr lvl="1" algn="just">
              <a:buClr>
                <a:srgbClr val="FF0000"/>
              </a:buClr>
              <a:buFont typeface="Wingdings" pitchFamily="2" charset="2"/>
              <a:buChar char="q"/>
            </a:pPr>
            <a:r>
              <a:rPr lang="es-ES_tradnl" altLang="es-MX" sz="1400" dirty="0">
                <a:solidFill>
                  <a:srgbClr val="000000"/>
                </a:solidFill>
                <a:latin typeface="AmpleSoft" panose="02000000000000000000" pitchFamily="2" charset="0"/>
                <a:cs typeface="Times New Roman" panose="02020603050405020304" pitchFamily="18" charset="0"/>
              </a:rPr>
              <a:t>Saber Motivar.</a:t>
            </a:r>
            <a:endParaRPr lang="es-ES" altLang="es-MX" sz="1400" dirty="0">
              <a:solidFill>
                <a:srgbClr val="000000"/>
              </a:solidFill>
              <a:latin typeface="AmpleSoft" panose="02000000000000000000" pitchFamily="2" charset="0"/>
              <a:cs typeface="Times New Roman" panose="02020603050405020304" pitchFamily="18" charset="0"/>
            </a:endParaRPr>
          </a:p>
          <a:p>
            <a:pPr lvl="1" algn="just">
              <a:buClr>
                <a:srgbClr val="FF0000"/>
              </a:buClr>
              <a:buFont typeface="Wingdings" pitchFamily="2" charset="2"/>
              <a:buChar char="q"/>
            </a:pPr>
            <a:r>
              <a:rPr lang="es-ES_tradnl" sz="1400" dirty="0" err="1">
                <a:latin typeface="AmpleSoft" panose="02000000000000000000" pitchFamily="2" charset="0"/>
                <a:cs typeface="Times New Roman" pitchFamily="18" charset="0"/>
              </a:rPr>
              <a:t>Retroalimentaci</a:t>
            </a:r>
            <a:r>
              <a:rPr lang="es-ES" sz="1400" dirty="0" err="1">
                <a:latin typeface="AmpleSoft" panose="02000000000000000000" pitchFamily="2" charset="0"/>
                <a:cs typeface="Times New Roman" pitchFamily="18" charset="0"/>
              </a:rPr>
              <a:t>ón</a:t>
            </a:r>
            <a:r>
              <a:rPr lang="es-ES" sz="1400" dirty="0">
                <a:latin typeface="AmpleSoft" panose="02000000000000000000" pitchFamily="2" charset="0"/>
                <a:cs typeface="Times New Roman" pitchFamily="18" charset="0"/>
              </a:rPr>
              <a:t> eficaz: </a:t>
            </a:r>
            <a:r>
              <a:rPr lang="es-ES_tradnl" sz="1400" dirty="0">
                <a:latin typeface="AmpleSoft" panose="02000000000000000000" pitchFamily="2" charset="0"/>
                <a:cs typeface="Times New Roman" pitchFamily="18" charset="0"/>
              </a:rPr>
              <a:t>negociar o corregir conductas de manera respetuosa y eficaz.</a:t>
            </a:r>
          </a:p>
          <a:p>
            <a:pPr lvl="1" algn="just">
              <a:buClr>
                <a:srgbClr val="FF0000"/>
              </a:buClr>
              <a:buFont typeface="Wingdings" pitchFamily="2" charset="2"/>
              <a:buChar char="q"/>
            </a:pPr>
            <a:r>
              <a:rPr lang="es-ES_tradnl" sz="1400" dirty="0">
                <a:latin typeface="AmpleSoft" panose="02000000000000000000" pitchFamily="2" charset="0"/>
                <a:cs typeface="Times New Roman" pitchFamily="18" charset="0"/>
              </a:rPr>
              <a:t>Saber delegar.</a:t>
            </a:r>
            <a:endParaRPr lang="es-ES" sz="1400" dirty="0">
              <a:latin typeface="AmpleSoft" panose="02000000000000000000" pitchFamily="2" charset="0"/>
              <a:cs typeface="Times New Roman" pitchFamily="18" charset="0"/>
            </a:endParaRPr>
          </a:p>
          <a:p>
            <a:pPr lvl="1" algn="just">
              <a:buClr>
                <a:srgbClr val="FF0000"/>
              </a:buClr>
              <a:buFont typeface="Wingdings" pitchFamily="2" charset="2"/>
              <a:buChar char="q"/>
            </a:pPr>
            <a:r>
              <a:rPr lang="es-ES_tradnl" sz="1400" dirty="0">
                <a:latin typeface="AmpleSoft" panose="02000000000000000000" pitchFamily="2" charset="0"/>
                <a:cs typeface="Times New Roman" pitchFamily="18" charset="0"/>
              </a:rPr>
              <a:t>Lograr acuerdos de calidad.</a:t>
            </a:r>
          </a:p>
          <a:p>
            <a:pPr lvl="1" algn="just">
              <a:buClr>
                <a:srgbClr val="FF0000"/>
              </a:buClr>
              <a:buFont typeface="Wingdings" pitchFamily="2" charset="2"/>
              <a:buChar char="q"/>
            </a:pPr>
            <a:r>
              <a:rPr lang="es-ES_tradnl" sz="1400" dirty="0">
                <a:latin typeface="AmpleSoft" panose="02000000000000000000" pitchFamily="2" charset="0"/>
                <a:cs typeface="Times New Roman" pitchFamily="18" charset="0"/>
              </a:rPr>
              <a:t>Crear planes personalizados de desarrollo.</a:t>
            </a:r>
          </a:p>
          <a:p>
            <a:pPr algn="just">
              <a:spcBef>
                <a:spcPct val="50000"/>
              </a:spcBef>
              <a:buClr>
                <a:srgbClr val="FF0000"/>
              </a:buClr>
              <a:buFont typeface="Wingdings" pitchFamily="2" charset="2"/>
              <a:buChar char="q"/>
            </a:pPr>
            <a:r>
              <a:rPr lang="es-MX" sz="1800" dirty="0">
                <a:solidFill>
                  <a:srgbClr val="000000"/>
                </a:solidFill>
                <a:latin typeface="AmpleSoft" panose="02000000000000000000" pitchFamily="2" charset="0"/>
                <a:ea typeface="Times" pitchFamily="-104" charset="0"/>
                <a:cs typeface="AmpleSoft Regular"/>
              </a:rPr>
              <a:t>Brindar Herramientas prácticas para aumentar la capacidad de influencia en los grupos.</a:t>
            </a:r>
            <a:r>
              <a:rPr lang="es-ES_tradnl" sz="1600" dirty="0">
                <a:solidFill>
                  <a:srgbClr val="000000"/>
                </a:solidFill>
                <a:latin typeface="AmpleSoft" panose="02000000000000000000" pitchFamily="2" charset="0"/>
              </a:rPr>
              <a:t> </a:t>
            </a:r>
          </a:p>
          <a:p>
            <a:pPr algn="just" eaLnBrk="0" hangingPunct="0">
              <a:spcBef>
                <a:spcPct val="50000"/>
              </a:spcBef>
              <a:buBlip>
                <a:blip r:embed="rId3"/>
              </a:buBlip>
            </a:pPr>
            <a:endParaRPr lang="es-MX" sz="1800" dirty="0">
              <a:solidFill>
                <a:srgbClr val="000000"/>
              </a:solidFill>
              <a:latin typeface="AmpleSoft" panose="02000000000000000000" pitchFamily="2" charset="0"/>
              <a:ea typeface="Times" pitchFamily="-104" charset="0"/>
              <a:cs typeface="AmpleSoft Regular"/>
            </a:endParaRPr>
          </a:p>
        </p:txBody>
      </p:sp>
      <p:pic>
        <p:nvPicPr>
          <p:cNvPr id="5" name="Picture 5" descr="CA01652"/>
          <p:cNvPicPr>
            <a:picLocks noChangeAspect="1" noChangeArrowheads="1"/>
          </p:cNvPicPr>
          <p:nvPr/>
        </p:nvPicPr>
        <p:blipFill>
          <a:blip r:embed="rId4" cstate="print"/>
          <a:srcRect/>
          <a:stretch>
            <a:fillRect/>
          </a:stretch>
        </p:blipFill>
        <p:spPr bwMode="auto">
          <a:xfrm>
            <a:off x="5712506" y="2425700"/>
            <a:ext cx="2923493" cy="1939404"/>
          </a:xfrm>
          <a:prstGeom prst="rect">
            <a:avLst/>
          </a:prstGeom>
          <a:noFill/>
          <a:effectLst>
            <a:outerShdw dist="107763" dir="2700000" algn="ctr" rotWithShape="0">
              <a:srgbClr val="808080"/>
            </a:outerShdw>
          </a:effectLst>
        </p:spPr>
      </p:pic>
      <p:sp>
        <p:nvSpPr>
          <p:cNvPr id="2" name="CuadroTexto 1">
            <a:extLst>
              <a:ext uri="{FF2B5EF4-FFF2-40B4-BE49-F238E27FC236}">
                <a16:creationId xmlns:a16="http://schemas.microsoft.com/office/drawing/2014/main" xmlns="" id="{F290739F-D592-2240-BA3B-3F5D19F433C0}"/>
              </a:ext>
            </a:extLst>
          </p:cNvPr>
          <p:cNvSpPr txBox="1"/>
          <p:nvPr/>
        </p:nvSpPr>
        <p:spPr>
          <a:xfrm>
            <a:off x="5940152" y="4797152"/>
            <a:ext cx="2803973" cy="1200329"/>
          </a:xfrm>
          <a:prstGeom prst="rect">
            <a:avLst/>
          </a:prstGeom>
          <a:noFill/>
        </p:spPr>
        <p:txBody>
          <a:bodyPr wrap="none" rtlCol="0">
            <a:spAutoFit/>
          </a:bodyPr>
          <a:lstStyle/>
          <a:p>
            <a:r>
              <a:rPr lang="es-MX" dirty="0">
                <a:latin typeface="AmpleSoft" panose="02000000000000000000" pitchFamily="2" charset="0"/>
              </a:rPr>
              <a:t>Formato de curso </a:t>
            </a:r>
          </a:p>
          <a:p>
            <a:r>
              <a:rPr lang="es-MX" dirty="0">
                <a:latin typeface="AmpleSoft" panose="02000000000000000000" pitchFamily="2" charset="0"/>
              </a:rPr>
              <a:t>Duraci</a:t>
            </a:r>
            <a:r>
              <a:rPr lang="es-ES" dirty="0" err="1">
                <a:latin typeface="AmpleSoft" panose="02000000000000000000" pitchFamily="2" charset="0"/>
              </a:rPr>
              <a:t>ón</a:t>
            </a:r>
            <a:r>
              <a:rPr lang="es-ES" dirty="0">
                <a:latin typeface="AmpleSoft" panose="02000000000000000000" pitchFamily="2" charset="0"/>
              </a:rPr>
              <a:t> </a:t>
            </a:r>
            <a:r>
              <a:rPr lang="es-MX" dirty="0">
                <a:latin typeface="AmpleSoft" panose="02000000000000000000" pitchFamily="2" charset="0"/>
              </a:rPr>
              <a:t>16hrs</a:t>
            </a:r>
          </a:p>
          <a:p>
            <a:r>
              <a:rPr lang="es-MX" dirty="0">
                <a:latin typeface="AmpleSoft" panose="02000000000000000000" pitchFamily="2" charset="0"/>
              </a:rPr>
              <a:t>2 d</a:t>
            </a:r>
            <a:r>
              <a:rPr lang="es-ES" dirty="0" err="1">
                <a:latin typeface="AmpleSoft" panose="02000000000000000000" pitchFamily="2" charset="0"/>
              </a:rPr>
              <a:t>ías</a:t>
            </a:r>
            <a:r>
              <a:rPr lang="es-ES" dirty="0">
                <a:latin typeface="AmpleSoft" panose="02000000000000000000" pitchFamily="2" charset="0"/>
              </a:rPr>
              <a:t> consecutivos</a:t>
            </a:r>
            <a:r>
              <a:rPr lang="es-MX" dirty="0">
                <a:latin typeface="AmpleSoft" panose="02000000000000000000" pitchFamily="2" charset="0"/>
              </a:rPr>
              <a:t> </a:t>
            </a:r>
          </a:p>
        </p:txBody>
      </p:sp>
      <p:sp>
        <p:nvSpPr>
          <p:cNvPr id="6" name="Text Box 2">
            <a:extLst>
              <a:ext uri="{FF2B5EF4-FFF2-40B4-BE49-F238E27FC236}">
                <a16:creationId xmlns:a16="http://schemas.microsoft.com/office/drawing/2014/main" xmlns="" id="{60F0D248-9B7A-1B41-A1AB-7079443E48FD}"/>
              </a:ext>
            </a:extLst>
          </p:cNvPr>
          <p:cNvSpPr txBox="1">
            <a:spLocks noChangeArrowheads="1"/>
          </p:cNvSpPr>
          <p:nvPr/>
        </p:nvSpPr>
        <p:spPr bwMode="auto">
          <a:xfrm>
            <a:off x="850900" y="188640"/>
            <a:ext cx="7620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spcBef>
                <a:spcPct val="50000"/>
              </a:spcBef>
            </a:pPr>
            <a:r>
              <a:rPr lang="es-MX" altLang="es-MX" sz="2800" dirty="0">
                <a:latin typeface="AmpleSoft" panose="02000000000000000000" pitchFamily="2" charset="0"/>
              </a:rPr>
              <a:t>Habilidades Gerenciales y Liderazgo Positivo </a:t>
            </a:r>
          </a:p>
        </p:txBody>
      </p:sp>
    </p:spTree>
    <p:extLst>
      <p:ext uri="{BB962C8B-B14F-4D97-AF65-F5344CB8AC3E}">
        <p14:creationId xmlns:p14="http://schemas.microsoft.com/office/powerpoint/2010/main" val="25594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84995">
                                            <p:txEl>
                                              <p:pRg st="1" end="1"/>
                                            </p:txEl>
                                          </p:spTgt>
                                        </p:tgtEl>
                                        <p:attrNameLst>
                                          <p:attrName>style.visibility</p:attrName>
                                        </p:attrNameLst>
                                      </p:cBhvr>
                                      <p:to>
                                        <p:strVal val="visible"/>
                                      </p:to>
                                    </p:set>
                                    <p:anim calcmode="lin" valueType="num">
                                      <p:cBhvr additive="base">
                                        <p:cTn id="7" dur="500" fill="hold"/>
                                        <p:tgtEl>
                                          <p:spTgt spid="8499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4995">
                                            <p:txEl>
                                              <p:pRg st="1" end="1"/>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84995">
                                            <p:txEl>
                                              <p:pRg st="2" end="2"/>
                                            </p:txEl>
                                          </p:spTgt>
                                        </p:tgtEl>
                                        <p:attrNameLst>
                                          <p:attrName>style.visibility</p:attrName>
                                        </p:attrNameLst>
                                      </p:cBhvr>
                                      <p:to>
                                        <p:strVal val="visible"/>
                                      </p:to>
                                    </p:set>
                                    <p:anim calcmode="lin" valueType="num">
                                      <p:cBhvr additive="base">
                                        <p:cTn id="12" dur="500" fill="hold"/>
                                        <p:tgtEl>
                                          <p:spTgt spid="84995">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84995">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84995">
                                            <p:txEl>
                                              <p:pRg st="3" end="3"/>
                                            </p:txEl>
                                          </p:spTgt>
                                        </p:tgtEl>
                                        <p:attrNameLst>
                                          <p:attrName>style.visibility</p:attrName>
                                        </p:attrNameLst>
                                      </p:cBhvr>
                                      <p:to>
                                        <p:strVal val="visible"/>
                                      </p:to>
                                    </p:set>
                                    <p:anim calcmode="lin" valueType="num">
                                      <p:cBhvr additive="base">
                                        <p:cTn id="17" dur="500" fill="hold"/>
                                        <p:tgtEl>
                                          <p:spTgt spid="84995">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4995">
                                            <p:txEl>
                                              <p:pRg st="3" end="3"/>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84995">
                                            <p:txEl>
                                              <p:pRg st="4" end="4"/>
                                            </p:txEl>
                                          </p:spTgt>
                                        </p:tgtEl>
                                        <p:attrNameLst>
                                          <p:attrName>style.visibility</p:attrName>
                                        </p:attrNameLst>
                                      </p:cBhvr>
                                      <p:to>
                                        <p:strVal val="visible"/>
                                      </p:to>
                                    </p:set>
                                    <p:anim calcmode="lin" valueType="num">
                                      <p:cBhvr additive="base">
                                        <p:cTn id="22" dur="500" fill="hold"/>
                                        <p:tgtEl>
                                          <p:spTgt spid="84995">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84995">
                                            <p:txEl>
                                              <p:pRg st="4" end="4"/>
                                            </p:txEl>
                                          </p:spTgt>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84995">
                                            <p:txEl>
                                              <p:pRg st="5" end="5"/>
                                            </p:txEl>
                                          </p:spTgt>
                                        </p:tgtEl>
                                        <p:attrNameLst>
                                          <p:attrName>style.visibility</p:attrName>
                                        </p:attrNameLst>
                                      </p:cBhvr>
                                      <p:to>
                                        <p:strVal val="visible"/>
                                      </p:to>
                                    </p:set>
                                    <p:anim calcmode="lin" valueType="num">
                                      <p:cBhvr additive="base">
                                        <p:cTn id="26" dur="500" fill="hold"/>
                                        <p:tgtEl>
                                          <p:spTgt spid="84995">
                                            <p:txEl>
                                              <p:pRg st="5" end="5"/>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84995">
                                            <p:txEl>
                                              <p:pRg st="5" end="5"/>
                                            </p:txEl>
                                          </p:spTgt>
                                        </p:tgtEl>
                                        <p:attrNameLst>
                                          <p:attrName>ppt_y</p:attrName>
                                        </p:attrNameLst>
                                      </p:cBhvr>
                                      <p:tavLst>
                                        <p:tav tm="0">
                                          <p:val>
                                            <p:strVal val="#ppt_y"/>
                                          </p:val>
                                        </p:tav>
                                        <p:tav tm="100000">
                                          <p:val>
                                            <p:strVal val="#ppt_y"/>
                                          </p:val>
                                        </p:tav>
                                      </p:tavLst>
                                    </p:anim>
                                  </p:childTnLst>
                                </p:cTn>
                              </p:par>
                              <p:par>
                                <p:cTn id="28" presetID="2" presetClass="entr" presetSubtype="8" fill="hold" grpId="0" nodeType="withEffect">
                                  <p:stCondLst>
                                    <p:cond delay="0"/>
                                  </p:stCondLst>
                                  <p:childTnLst>
                                    <p:set>
                                      <p:cBhvr>
                                        <p:cTn id="29" dur="1" fill="hold">
                                          <p:stCondLst>
                                            <p:cond delay="0"/>
                                          </p:stCondLst>
                                        </p:cTn>
                                        <p:tgtEl>
                                          <p:spTgt spid="84995">
                                            <p:txEl>
                                              <p:pRg st="6" end="6"/>
                                            </p:txEl>
                                          </p:spTgt>
                                        </p:tgtEl>
                                        <p:attrNameLst>
                                          <p:attrName>style.visibility</p:attrName>
                                        </p:attrNameLst>
                                      </p:cBhvr>
                                      <p:to>
                                        <p:strVal val="visible"/>
                                      </p:to>
                                    </p:set>
                                    <p:anim calcmode="lin" valueType="num">
                                      <p:cBhvr additive="base">
                                        <p:cTn id="30" dur="500" fill="hold"/>
                                        <p:tgtEl>
                                          <p:spTgt spid="84995">
                                            <p:txEl>
                                              <p:pRg st="6" end="6"/>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84995">
                                            <p:txEl>
                                              <p:pRg st="6" end="6"/>
                                            </p:txEl>
                                          </p:spTgt>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stCondLst>
                                    <p:cond delay="0"/>
                                  </p:stCondLst>
                                  <p:childTnLst>
                                    <p:set>
                                      <p:cBhvr>
                                        <p:cTn id="33" dur="1" fill="hold">
                                          <p:stCondLst>
                                            <p:cond delay="0"/>
                                          </p:stCondLst>
                                        </p:cTn>
                                        <p:tgtEl>
                                          <p:spTgt spid="84995">
                                            <p:txEl>
                                              <p:pRg st="7" end="7"/>
                                            </p:txEl>
                                          </p:spTgt>
                                        </p:tgtEl>
                                        <p:attrNameLst>
                                          <p:attrName>style.visibility</p:attrName>
                                        </p:attrNameLst>
                                      </p:cBhvr>
                                      <p:to>
                                        <p:strVal val="visible"/>
                                      </p:to>
                                    </p:set>
                                    <p:anim calcmode="lin" valueType="num">
                                      <p:cBhvr additive="base">
                                        <p:cTn id="34" dur="500" fill="hold"/>
                                        <p:tgtEl>
                                          <p:spTgt spid="84995">
                                            <p:txEl>
                                              <p:pRg st="7" end="7"/>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84995">
                                            <p:txEl>
                                              <p:pRg st="7" end="7"/>
                                            </p:txEl>
                                          </p:spTgt>
                                        </p:tgtEl>
                                        <p:attrNameLst>
                                          <p:attrName>ppt_y</p:attrName>
                                        </p:attrNameLst>
                                      </p:cBhvr>
                                      <p:tavLst>
                                        <p:tav tm="0">
                                          <p:val>
                                            <p:strVal val="#ppt_y"/>
                                          </p:val>
                                        </p:tav>
                                        <p:tav tm="100000">
                                          <p:val>
                                            <p:strVal val="#ppt_y"/>
                                          </p:val>
                                        </p:tav>
                                      </p:tavLst>
                                    </p:anim>
                                  </p:childTnLst>
                                </p:cTn>
                              </p:par>
                              <p:par>
                                <p:cTn id="36" presetID="2" presetClass="entr" presetSubtype="8" fill="hold" grpId="0" nodeType="withEffect">
                                  <p:stCondLst>
                                    <p:cond delay="0"/>
                                  </p:stCondLst>
                                  <p:childTnLst>
                                    <p:set>
                                      <p:cBhvr>
                                        <p:cTn id="37" dur="1" fill="hold">
                                          <p:stCondLst>
                                            <p:cond delay="0"/>
                                          </p:stCondLst>
                                        </p:cTn>
                                        <p:tgtEl>
                                          <p:spTgt spid="84995">
                                            <p:txEl>
                                              <p:pRg st="8" end="8"/>
                                            </p:txEl>
                                          </p:spTgt>
                                        </p:tgtEl>
                                        <p:attrNameLst>
                                          <p:attrName>style.visibility</p:attrName>
                                        </p:attrNameLst>
                                      </p:cBhvr>
                                      <p:to>
                                        <p:strVal val="visible"/>
                                      </p:to>
                                    </p:set>
                                    <p:anim calcmode="lin" valueType="num">
                                      <p:cBhvr additive="base">
                                        <p:cTn id="38" dur="500" fill="hold"/>
                                        <p:tgtEl>
                                          <p:spTgt spid="84995">
                                            <p:txEl>
                                              <p:pRg st="8" end="8"/>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84995">
                                            <p:txEl>
                                              <p:pRg st="8" end="8"/>
                                            </p:txEl>
                                          </p:spTgt>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0"/>
                                  </p:stCondLst>
                                  <p:childTnLst>
                                    <p:set>
                                      <p:cBhvr>
                                        <p:cTn id="41" dur="1" fill="hold">
                                          <p:stCondLst>
                                            <p:cond delay="0"/>
                                          </p:stCondLst>
                                        </p:cTn>
                                        <p:tgtEl>
                                          <p:spTgt spid="84995">
                                            <p:txEl>
                                              <p:pRg st="9" end="9"/>
                                            </p:txEl>
                                          </p:spTgt>
                                        </p:tgtEl>
                                        <p:attrNameLst>
                                          <p:attrName>style.visibility</p:attrName>
                                        </p:attrNameLst>
                                      </p:cBhvr>
                                      <p:to>
                                        <p:strVal val="visible"/>
                                      </p:to>
                                    </p:set>
                                    <p:anim calcmode="lin" valueType="num">
                                      <p:cBhvr additive="base">
                                        <p:cTn id="42" dur="500" fill="hold"/>
                                        <p:tgtEl>
                                          <p:spTgt spid="84995">
                                            <p:txEl>
                                              <p:pRg st="9" end="9"/>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84995">
                                            <p:txEl>
                                              <p:pRg st="9" end="9"/>
                                            </p:txEl>
                                          </p:spTgt>
                                        </p:tgtEl>
                                        <p:attrNameLst>
                                          <p:attrName>ppt_y</p:attrName>
                                        </p:attrNameLst>
                                      </p:cBhvr>
                                      <p:tavLst>
                                        <p:tav tm="0">
                                          <p:val>
                                            <p:strVal val="#ppt_y"/>
                                          </p:val>
                                        </p:tav>
                                        <p:tav tm="100000">
                                          <p:val>
                                            <p:strVal val="#ppt_y"/>
                                          </p:val>
                                        </p:tav>
                                      </p:tavLst>
                                    </p:anim>
                                  </p:childTnLst>
                                </p:cTn>
                              </p:par>
                            </p:childTnLst>
                          </p:cTn>
                        </p:par>
                        <p:par>
                          <p:cTn id="44" fill="hold">
                            <p:stCondLst>
                              <p:cond delay="2000"/>
                            </p:stCondLst>
                            <p:childTnLst>
                              <p:par>
                                <p:cTn id="45" presetID="2" presetClass="entr" presetSubtype="8" fill="hold" grpId="0" nodeType="afterEffect">
                                  <p:stCondLst>
                                    <p:cond delay="0"/>
                                  </p:stCondLst>
                                  <p:childTnLst>
                                    <p:set>
                                      <p:cBhvr>
                                        <p:cTn id="46" dur="1" fill="hold">
                                          <p:stCondLst>
                                            <p:cond delay="0"/>
                                          </p:stCondLst>
                                        </p:cTn>
                                        <p:tgtEl>
                                          <p:spTgt spid="84995">
                                            <p:txEl>
                                              <p:pRg st="11" end="11"/>
                                            </p:txEl>
                                          </p:spTgt>
                                        </p:tgtEl>
                                        <p:attrNameLst>
                                          <p:attrName>style.visibility</p:attrName>
                                        </p:attrNameLst>
                                      </p:cBhvr>
                                      <p:to>
                                        <p:strVal val="visible"/>
                                      </p:to>
                                    </p:set>
                                    <p:anim calcmode="lin" valueType="num">
                                      <p:cBhvr additive="base">
                                        <p:cTn id="47" dur="500" fill="hold"/>
                                        <p:tgtEl>
                                          <p:spTgt spid="84995">
                                            <p:txEl>
                                              <p:pRg st="11" end="11"/>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84995">
                                            <p:txEl>
                                              <p:pRg st="11" end="11"/>
                                            </p:txEl>
                                          </p:spTgt>
                                        </p:tgtEl>
                                        <p:attrNameLst>
                                          <p:attrName>ppt_y</p:attrName>
                                        </p:attrNameLst>
                                      </p:cBhvr>
                                      <p:tavLst>
                                        <p:tav tm="0">
                                          <p:val>
                                            <p:strVal val="#ppt_y"/>
                                          </p:val>
                                        </p:tav>
                                        <p:tav tm="100000">
                                          <p:val>
                                            <p:strVal val="#ppt_y"/>
                                          </p:val>
                                        </p:tav>
                                      </p:tavLst>
                                    </p:anim>
                                  </p:childTnLst>
                                </p:cTn>
                              </p:par>
                            </p:childTnLst>
                          </p:cTn>
                        </p:par>
                        <p:par>
                          <p:cTn id="49" fill="hold">
                            <p:stCondLst>
                              <p:cond delay="2500"/>
                            </p:stCondLst>
                            <p:childTnLst>
                              <p:par>
                                <p:cTn id="50" presetID="24" presetClass="entr" presetSubtype="0" fill="hold" nodeType="afterEffect">
                                  <p:stCondLst>
                                    <p:cond delay="0"/>
                                  </p:stCondLst>
                                  <p:childTnLst>
                                    <p:set>
                                      <p:cBhvr>
                                        <p:cTn id="51" dur="1" fill="hold">
                                          <p:stCondLst>
                                            <p:cond delay="499"/>
                                          </p:stCondLst>
                                        </p:cTn>
                                        <p:tgtEl>
                                          <p:spTgt spid="5"/>
                                        </p:tgtEl>
                                        <p:attrNameLst>
                                          <p:attrName>style.visibility</p:attrName>
                                        </p:attrNameLst>
                                      </p:cBhvr>
                                      <p:to>
                                        <p:strVal val="visible"/>
                                      </p:to>
                                    </p:set>
                                    <p:anim to="" calcmode="lin" valueType="num">
                                      <p:cBhvr>
                                        <p:cTn id="52" dur="1" fill="hold"/>
                                        <p:tgtEl>
                                          <p:spTgt spid="5"/>
                                        </p:tgtEl>
                                        <p:attrNameLst>
                                          <p:attrName/>
                                        </p:attrNameLst>
                                      </p:cBhvr>
                                    </p:anim>
                                  </p:childTnLst>
                                </p:cTn>
                              </p:par>
                            </p:childTnLst>
                          </p:cTn>
                        </p:par>
                        <p:par>
                          <p:cTn id="53" fill="hold">
                            <p:stCondLst>
                              <p:cond delay="3000"/>
                            </p:stCondLst>
                            <p:childTnLst>
                              <p:par>
                                <p:cTn id="54" presetID="2" presetClass="entr" presetSubtype="8" fill="hold" grpId="0" nodeType="afterEffect">
                                  <p:stCondLst>
                                    <p:cond delay="0"/>
                                  </p:stCondLst>
                                  <p:childTnLst>
                                    <p:set>
                                      <p:cBhvr>
                                        <p:cTn id="55" dur="1" fill="hold">
                                          <p:stCondLst>
                                            <p:cond delay="0"/>
                                          </p:stCondLst>
                                        </p:cTn>
                                        <p:tgtEl>
                                          <p:spTgt spid="6"/>
                                        </p:tgtEl>
                                        <p:attrNameLst>
                                          <p:attrName>style.visibility</p:attrName>
                                        </p:attrNameLst>
                                      </p:cBhvr>
                                      <p:to>
                                        <p:strVal val="visible"/>
                                      </p:to>
                                    </p:set>
                                    <p:anim calcmode="lin" valueType="num">
                                      <p:cBhvr additive="base">
                                        <p:cTn id="56" dur="500" fill="hold"/>
                                        <p:tgtEl>
                                          <p:spTgt spid="6"/>
                                        </p:tgtEl>
                                        <p:attrNameLst>
                                          <p:attrName>ppt_x</p:attrName>
                                        </p:attrNameLst>
                                      </p:cBhvr>
                                      <p:tavLst>
                                        <p:tav tm="0">
                                          <p:val>
                                            <p:strVal val="0-#ppt_w/2"/>
                                          </p:val>
                                        </p:tav>
                                        <p:tav tm="100000">
                                          <p:val>
                                            <p:strVal val="#ppt_x"/>
                                          </p:val>
                                        </p:tav>
                                      </p:tavLst>
                                    </p:anim>
                                    <p:anim calcmode="lin" valueType="num">
                                      <p:cBhvr additive="base">
                                        <p:cTn id="57"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autoUpdateAnimBg="0" advAuto="0"/>
      <p:bldP spid="6"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VARPPTCOMPATIBLERD03" val="RXP"/>
  <p:tag name="VARPPTTYPE" val="RXP"/>
  <p:tag name="VARPPTSLIDEFORMAT" val="RXP"/>
  <p:tag name="VARPPTCOMPATIBLE4" val="RXP"/>
  <p:tag name="VARSAVEMESSAGETIMESTAMP" val="RXP21/03/2014"/>
</p:tagLst>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15077</TotalTime>
  <Words>105</Words>
  <Application>Microsoft Macintosh PowerPoint</Application>
  <PresentationFormat>Presentación en pantalla (4:3)</PresentationFormat>
  <Paragraphs>29</Paragraphs>
  <Slides>2</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vt:i4>
      </vt:variant>
    </vt:vector>
  </HeadingPairs>
  <TitlesOfParts>
    <vt:vector size="11" baseType="lpstr">
      <vt:lpstr>AmpleSoft</vt:lpstr>
      <vt:lpstr>AmpleSoft Regular</vt:lpstr>
      <vt:lpstr>ＭＳ Ｐゴシック</vt:lpstr>
      <vt:lpstr>Symbol</vt:lpstr>
      <vt:lpstr>Times</vt:lpstr>
      <vt:lpstr>Times New Roman</vt:lpstr>
      <vt:lpstr>Wingdings</vt:lpstr>
      <vt:lpstr>Arial</vt:lpstr>
      <vt:lpstr>Diseño predeterminado</vt:lpstr>
      <vt:lpstr>Presentación de PowerPoint</vt:lpstr>
      <vt:lpstr>Presentación de PowerPoint</vt:lpstr>
    </vt:vector>
  </TitlesOfParts>
  <Company>Provolución</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Rubén Flores Sahab</dc:creator>
  <cp:lastModifiedBy>Usuario de Microsoft Office</cp:lastModifiedBy>
  <cp:revision>459</cp:revision>
  <cp:lastPrinted>2018-11-23T21:54:34Z</cp:lastPrinted>
  <dcterms:created xsi:type="dcterms:W3CDTF">2016-06-02T18:11:13Z</dcterms:created>
  <dcterms:modified xsi:type="dcterms:W3CDTF">2019-01-02T06:10:30Z</dcterms:modified>
</cp:coreProperties>
</file>